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259" r:id="rId5"/>
    <p:sldId id="331" r:id="rId6"/>
    <p:sldId id="485" r:id="rId7"/>
    <p:sldId id="484" r:id="rId8"/>
    <p:sldId id="489" r:id="rId9"/>
    <p:sldId id="487" r:id="rId10"/>
    <p:sldId id="486" r:id="rId11"/>
    <p:sldId id="262" r:id="rId12"/>
    <p:sldId id="263" r:id="rId13"/>
    <p:sldId id="488" r:id="rId14"/>
    <p:sldId id="471" r:id="rId15"/>
    <p:sldId id="492" r:id="rId16"/>
    <p:sldId id="472" r:id="rId17"/>
    <p:sldId id="502" r:id="rId18"/>
    <p:sldId id="501" r:id="rId19"/>
    <p:sldId id="500" r:id="rId20"/>
    <p:sldId id="499" r:id="rId21"/>
    <p:sldId id="498" r:id="rId22"/>
    <p:sldId id="467" r:id="rId23"/>
    <p:sldId id="475" r:id="rId24"/>
    <p:sldId id="4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3F74"/>
    <a:srgbClr val="F2FAF5"/>
    <a:srgbClr val="FFBB4B"/>
    <a:srgbClr val="5B9BD5"/>
    <a:srgbClr val="939397"/>
    <a:srgbClr val="929297"/>
    <a:srgbClr val="F0F0F0"/>
    <a:srgbClr val="0D2444"/>
    <a:srgbClr val="FFFFFF"/>
    <a:srgbClr val="0499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B6E087-7F80-485F-81CD-A0C89600D528}" v="88" dt="2024-09-17T13:48:51.417"/>
    <p1510:client id="{DB7C4136-B158-4AD9-A2CE-D0AB9D5A3156}" v="12646" dt="2024-09-17T21:26:55.6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9344" autoAdjust="0"/>
  </p:normalViewPr>
  <p:slideViewPr>
    <p:cSldViewPr snapToGrid="0">
      <p:cViewPr varScale="1">
        <p:scale>
          <a:sx n="68" d="100"/>
          <a:sy n="68" d="100"/>
        </p:scale>
        <p:origin x="2196" y="6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005E6-272F-4D86-AEC3-431689A3106A}"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AB2E3C-8CB3-49B8-8DA0-6444CEAEEF49}" type="slidenum">
              <a:rPr lang="en-US" smtClean="0"/>
              <a:t>‹#›</a:t>
            </a:fld>
            <a:endParaRPr lang="en-US"/>
          </a:p>
        </p:txBody>
      </p:sp>
    </p:spTree>
    <p:extLst>
      <p:ext uri="{BB962C8B-B14F-4D97-AF65-F5344CB8AC3E}">
        <p14:creationId xmlns:p14="http://schemas.microsoft.com/office/powerpoint/2010/main" val="968792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Speakers Notes:</a:t>
            </a:r>
            <a:r>
              <a:rPr lang="en-US"/>
              <a:t> Shawn to Introduce both Nick and Shawn and thank everyone for participating today. </a:t>
            </a:r>
          </a:p>
          <a:p>
            <a:endParaRPr lang="en-US" b="1"/>
          </a:p>
          <a:p>
            <a:r>
              <a:rPr lang="en-US" b="1"/>
              <a:t>Overview: </a:t>
            </a:r>
          </a:p>
          <a:p>
            <a:r>
              <a:rPr lang="en-US"/>
              <a:t>This presentation structure covers </a:t>
            </a:r>
            <a:r>
              <a:rPr lang="en-US" sz="1000">
                <a:latin typeface="Tahoma" panose="020B0604030504040204" pitchFamily="34" charset="0"/>
                <a:ea typeface="Tahoma" panose="020B0604030504040204" pitchFamily="34" charset="0"/>
                <a:cs typeface="Tahoma" panose="020B0604030504040204" pitchFamily="34" charset="0"/>
              </a:rPr>
              <a:t>the</a:t>
            </a:r>
            <a:r>
              <a:rPr lang="en-US"/>
              <a:t> main aspects of how AI has changed the role of safety professionals in the trucking industry, highlighting both the benefits and challenges of this technological shift. </a:t>
            </a:r>
          </a:p>
          <a:p>
            <a:endParaRPr lang="en-US"/>
          </a:p>
          <a:p>
            <a:r>
              <a:rPr lang="en-US"/>
              <a:t>Table of Contents: </a:t>
            </a:r>
          </a:p>
          <a:p>
            <a:pPr marL="171450" indent="-171450">
              <a:buFont typeface="Arial" panose="020B0604020202020204" pitchFamily="34" charset="0"/>
              <a:buChar char="•"/>
            </a:pPr>
            <a:r>
              <a:rPr lang="en-US"/>
              <a:t>Shawn: </a:t>
            </a:r>
            <a:r>
              <a:rPr lang="en-US" b="1"/>
              <a:t>Pre-AI: The Stone age of trucks</a:t>
            </a:r>
            <a:r>
              <a:rPr lang="en-US"/>
              <a:t>, a historical perspective on the role of the safety manager B.A.I. (before A.I.) and the dawn of the information age. </a:t>
            </a:r>
          </a:p>
          <a:p>
            <a:pPr marL="171450" indent="-171450">
              <a:buFont typeface="Arial" panose="020B0604020202020204" pitchFamily="34" charset="0"/>
              <a:buChar char="•"/>
            </a:pPr>
            <a:r>
              <a:rPr lang="en-US"/>
              <a:t>Shawn: </a:t>
            </a:r>
            <a:r>
              <a:rPr lang="en-US" b="1"/>
              <a:t>the 4</a:t>
            </a:r>
            <a:r>
              <a:rPr lang="en-US" b="1" baseline="30000"/>
              <a:t>th</a:t>
            </a:r>
            <a:r>
              <a:rPr lang="en-US" b="1"/>
              <a:t> industrial revolution</a:t>
            </a:r>
            <a:r>
              <a:rPr lang="en-US"/>
              <a:t> and how this has changed the trucking industry.  Sensors, data, truck technology around risk (ELDs, cameras, etc.) </a:t>
            </a:r>
          </a:p>
          <a:p>
            <a:pPr marL="171450" indent="-171450">
              <a:buFont typeface="Arial" panose="020B0604020202020204" pitchFamily="34" charset="0"/>
              <a:buChar char="•"/>
            </a:pPr>
            <a:r>
              <a:rPr lang="en-US"/>
              <a:t>Nick: How the </a:t>
            </a:r>
            <a:r>
              <a:rPr lang="en-US" b="1"/>
              <a:t>Pandemic</a:t>
            </a:r>
            <a:r>
              <a:rPr lang="en-US"/>
              <a:t> (Covid) forced safety managers to </a:t>
            </a:r>
            <a:r>
              <a:rPr lang="en-US" b="1"/>
              <a:t>adapt or die.</a:t>
            </a:r>
            <a:r>
              <a:rPr lang="en-US"/>
              <a:t>  The changing ways we communicate with the workforce. </a:t>
            </a:r>
          </a:p>
          <a:p>
            <a:pPr marL="171450" indent="-171450">
              <a:buFont typeface="Arial" panose="020B0604020202020204" pitchFamily="34" charset="0"/>
              <a:buChar char="•"/>
            </a:pPr>
            <a:r>
              <a:rPr lang="en-US"/>
              <a:t>Nick:  </a:t>
            </a:r>
            <a:r>
              <a:rPr lang="en-US" b="1"/>
              <a:t>New World Safety. </a:t>
            </a:r>
            <a:r>
              <a:rPr lang="en-US"/>
              <a:t>Single pane safety management, Generative AI, risk management and challenges.  What is next for AI use in the trucking industry</a:t>
            </a:r>
          </a:p>
        </p:txBody>
      </p:sp>
      <p:sp>
        <p:nvSpPr>
          <p:cNvPr id="4" name="Slide Number Placeholder 3"/>
          <p:cNvSpPr>
            <a:spLocks noGrp="1"/>
          </p:cNvSpPr>
          <p:nvPr>
            <p:ph type="sldNum" sz="quarter" idx="5"/>
          </p:nvPr>
        </p:nvSpPr>
        <p:spPr/>
        <p:txBody>
          <a:bodyPr/>
          <a:lstStyle/>
          <a:p>
            <a:fld id="{1EAB2E3C-8CB3-49B8-8DA0-6444CEAEEF49}" type="slidenum">
              <a:rPr lang="en-US" smtClean="0"/>
              <a:t>1</a:t>
            </a:fld>
            <a:endParaRPr lang="en-US"/>
          </a:p>
        </p:txBody>
      </p:sp>
    </p:spTree>
    <p:extLst>
      <p:ext uri="{BB962C8B-B14F-4D97-AF65-F5344CB8AC3E}">
        <p14:creationId xmlns:p14="http://schemas.microsoft.com/office/powerpoint/2010/main" val="34125273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all this disruptive, and transformative, technology has led to is a concept we know as “Data Driven Decision making”.  Using hundreds of thousands of data points to make the same decisions as that poor safety manager buried in paperwork that we discussed a while ago.  This information age has transformed the role of that safety manger to that of a “modern safety data manager”.</a:t>
            </a:r>
          </a:p>
          <a:p>
            <a:endParaRPr lang="en-US" dirty="0"/>
          </a:p>
          <a:p>
            <a:r>
              <a:rPr lang="en-US" dirty="0"/>
              <a:t>And it is at this point I want to turn this presentation over to Nick to look at what the modern role of this manager looks like.  </a:t>
            </a:r>
          </a:p>
        </p:txBody>
      </p:sp>
      <p:sp>
        <p:nvSpPr>
          <p:cNvPr id="4" name="Slide Number Placeholder 3"/>
          <p:cNvSpPr>
            <a:spLocks noGrp="1"/>
          </p:cNvSpPr>
          <p:nvPr>
            <p:ph type="sldNum" sz="quarter" idx="5"/>
          </p:nvPr>
        </p:nvSpPr>
        <p:spPr/>
        <p:txBody>
          <a:bodyPr/>
          <a:lstStyle/>
          <a:p>
            <a:fld id="{2816B0C5-7387-4764-B2FB-5DCDB8A44E82}" type="slidenum">
              <a:rPr lang="en-US" smtClean="0"/>
              <a:t>10</a:t>
            </a:fld>
            <a:endParaRPr lang="en-US"/>
          </a:p>
        </p:txBody>
      </p:sp>
    </p:spTree>
    <p:extLst>
      <p:ext uri="{BB962C8B-B14F-4D97-AF65-F5344CB8AC3E}">
        <p14:creationId xmlns:p14="http://schemas.microsoft.com/office/powerpoint/2010/main" val="836094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Everybody remember this (reference slide) COVID? The Pandemic?  Lockdowns, Masks &amp; Social distancing.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 a crazy time.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were forced to adapt; We were faced with a challenge. How can we continue operations safely while also limiting face to face interactions.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pandemic dramatically altered the way the trucking industry communicated &amp; inevitably accelerated the adoption of technology.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1.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Digital Communication Tools: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example of this was the increased use of digital communication tools. Like zoom &amp; Microsoft teams. With in-person meetings disrupted by social distancing, the industry quickly embraced digital platforms. </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 Virtual Training and Safety Briefings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Before the pandemic, many companies held in-person safety meetings, training sessions, or briefings. As restrictions on gatherings emerged, there was a shift to virtual meetings.</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Webinars and Online Training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Safety and compliance training moved online, allowing drivers to attend from anywhere. This was critical for maintaining safety standards while reducing the risk of virus exposure.</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Video Conferencing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Platforms like Zoom, Microsoft Teams, and Google Meet were used for meetings with drivers, replacing traditional in-person interactions. Safety managers and dispatchers could conduct briefings or check-ins virtually.</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Virtual training sessions became more flexible, allowing drivers to complete their training on their own schedules, which increased overall efficiency.</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3. Contactless Documentation and Transactions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 reduce physical contact and the handling of paperwork, trucking companies accelerated the adoption of contactless processes, which helped to streamline communication.</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Electronic Logging Devices (ELDs)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ELDs, which had already been implemented prior to the pandemic due to federal regulations, became more crucial during COVID-19. These devices track driving hours and communicate with dispatchers, reducing the need for in-person logbook checks.</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Digital Document Sharing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Drivers could now submit bills of lading, delivery receipts, and other essential documents via mobile apps, reducing the need for face-to-face interactions and physical paperwork exchanges. Digital signatures became more common, enabling contactless deliveries.</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Mobile Payment Systems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Many companies adopted mobile payment solutions, allowing drivers to process payments without handling cash or checks.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Contactless communication and transactions reduced the risk of virus transmission while streamlining workflow, making these practices a permanent fixture even after the pandemic.</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4. Telemedicine for Driver Health</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of the critical challenges during the pandemic was ensuring drivers had access to medical care, especially since they spent long hours on the road. Telemedicine services were quickly adopted to provide healthcare remotely.</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Telehealth Consultations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Drivers could access medical professionals for consultations, mental health support, and other health services via video calls or phone calls. This allowed them to get the care they needed without having to visit medical facilities in person, which might have been risky or challenging to access due to restrictions.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Telemedicine not only improved access to healthcare but also helped keep drivers safe and healthy during the pandemic, fostering better communication between drivers and healthcare providers.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5. Automation and AI Integration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pandemic accelerated the use of AI and automation tools to help improve communication and reduce human contact.</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Automated Dispatch Systems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AI-powered dispatch systems became more popular, automatically sending route updates or instructions to drivers based on real-time data. These systems allowed drivers to receive information without the need for human intervention, streamlining the communication process.</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AI Chatbots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Some companies adopted chatbots to answer frequently asked questions from drivers, freeing up dispatchers for more complex queries.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Automation reduced the need for direct communication between drivers and dispatchers, increasing efficiency and allowing for quicker responses to common queries.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6. Focus on Mental Health and Well-being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isolation and stress caused by the pandemic made the mental health of truck drivers a critical issue. As a result, more trucking companies started offering mental health resources and promoting open lines of communication.</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Mental Health Hotlines and Support Groups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Some companies set up hotlines and mental health support resources specifically for truck drivers, recognizing that long periods of isolation and the pressures of delivering essential goods could take a toll.</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Wellness Check-ins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Communication with drivers expanded to include wellness check-ins, where dispatchers or managers regularly checked on how drivers were doing emotionally and mentally.</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Companies became more mindful of their drivers’ well-being, fostering a more supportive and communicative work environment.</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7. Enhanced Safety Protocols and Communication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During the pandemic, frequent updates on health guidelines, safety protocols, and government regulations became necessary. Truck drivers needed real-time updates on changing conditions, such as restrictions, quarantine rules, or the availability of truck stops and rest areas.</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Real-Time Alerts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Dispatchers used digital platforms to send real-time alerts about safety protocols, regulatory changes, or travel restrictions due to COVID-19, keeping drivers informed and ensuring compliance.</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Health and Safety Monitoring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Some companies implemented systems for tracking driver health, including monitoring temperature checks and symptom reporting through apps.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More frequent communication around safety helped drivers stay informed and adhere to health guidelines, creating a safer work environment.</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Conclusion: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pandemic reshaped how trucking companies communicate with drivers by accelerating the adoption of digital tools and creating a more connected, real-time communication infrastructure. Safety, efficiency, and remote management became the new priorities, permanently altering the trucking industry's approach to driver communication. Many of the tools and practices adopted during the pandemic—such as digital platforms, contactless transactions, and telemedicine—will likely remain part of the industry moving forward.</a:t>
            </a:r>
          </a:p>
          <a:p>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1EAB2E3C-8CB3-49B8-8DA0-6444CEAEEF49}" type="slidenum">
              <a:rPr lang="en-US" smtClean="0"/>
              <a:t>12</a:t>
            </a:fld>
            <a:endParaRPr lang="en-US"/>
          </a:p>
        </p:txBody>
      </p:sp>
    </p:spTree>
    <p:extLst>
      <p:ext uri="{BB962C8B-B14F-4D97-AF65-F5344CB8AC3E}">
        <p14:creationId xmlns:p14="http://schemas.microsoft.com/office/powerpoint/2010/main" val="3194449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latin typeface="Tahoma" panose="020B0604030504040204" pitchFamily="34" charset="0"/>
                <a:ea typeface="Tahoma" panose="020B0604030504040204" pitchFamily="34" charset="0"/>
                <a:cs typeface="Tahoma" panose="020B0604030504040204" pitchFamily="34" charset="0"/>
              </a:rPr>
              <a:t>And this brings us to the Modern-day safety professional…</a:t>
            </a:r>
          </a:p>
        </p:txBody>
      </p:sp>
      <p:sp>
        <p:nvSpPr>
          <p:cNvPr id="4" name="Slide Number Placeholder 3"/>
          <p:cNvSpPr>
            <a:spLocks noGrp="1"/>
          </p:cNvSpPr>
          <p:nvPr>
            <p:ph type="sldNum" sz="quarter" idx="5"/>
          </p:nvPr>
        </p:nvSpPr>
        <p:spPr/>
        <p:txBody>
          <a:bodyPr/>
          <a:lstStyle/>
          <a:p>
            <a:fld id="{1EAB2E3C-8CB3-49B8-8DA0-6444CEAEEF49}" type="slidenum">
              <a:rPr lang="en-US" smtClean="0"/>
              <a:t>13</a:t>
            </a:fld>
            <a:endParaRPr lang="en-US"/>
          </a:p>
        </p:txBody>
      </p:sp>
    </p:spTree>
    <p:extLst>
      <p:ext uri="{BB962C8B-B14F-4D97-AF65-F5344CB8AC3E}">
        <p14:creationId xmlns:p14="http://schemas.microsoft.com/office/powerpoint/2010/main" val="9874990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That brings us to today.  Typically, when talking about AI &amp; technology the first thing that comes to mind is are we being replaced? Increased automation does eliminate some functions or tasks, however that does not mean safety professionals are not needed. The roles &amp; responsibilities of a safety professional have changed into what we know today as the “modern-day safety professional”.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So, what exactly does a Modern-Day Safety Professional do?</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We manage risk. But it’s an adaptation of risk management. We need to get with the times.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We manage risk through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CA" sz="1800" b="1" kern="100" dirty="0">
                <a:effectLst/>
                <a:latin typeface="Aptos" panose="020B0004020202020204" pitchFamily="34" charset="0"/>
                <a:ea typeface="Aptos" panose="020B0004020202020204" pitchFamily="34" charset="0"/>
                <a:cs typeface="Times New Roman" panose="02020603050405020304" pitchFamily="18" charset="0"/>
              </a:rPr>
              <a:t>Technology Integration: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Overseeing the implementation and management of technology integration.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Analyse the information to improve decision making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Transformation of Safety Professionals Roles: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Expanded Focus on Driver Behavior and Training: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AI systems offer detailed insights into driver behavior, helping to identify risky habits and areas for improvement.</a:t>
            </a: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Safety professionals can design tailored training programs based on individual driver data, promoting safer driving practices.</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Improved Fleet Management: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AI enables real-time tracking of vehicle health and safety, allowing for immediate corrective actions.</a:t>
            </a: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Efficient scheduling and route planning minimize risks, reduce fuel consumption, and enhance overall fleet efficiency.</a:t>
            </a:r>
          </a:p>
          <a:p>
            <a:pPr marL="0" marR="0">
              <a:lnSpc>
                <a:spcPct val="115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Enhanced Data-Driven Decision Making:</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AI tools provide safety professionals with access to vast amounts of data, allowing for comprehensive risk assessments and informed decision-making.</a:t>
            </a: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Allows us to analyze &amp; highlight trends</a:t>
            </a: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Automated reporting and compliance management reduce administrative burdens and enhance accuracy.</a:t>
            </a:r>
          </a:p>
          <a:p>
            <a:pPr marL="216000" indent="-216000">
              <a:buFontTx/>
              <a:buChar char="-"/>
            </a:pPr>
            <a:endParaRPr lang="en-US" dirty="0"/>
          </a:p>
        </p:txBody>
      </p:sp>
      <p:sp>
        <p:nvSpPr>
          <p:cNvPr id="4" name="Slide Number Placeholder 3"/>
          <p:cNvSpPr>
            <a:spLocks noGrp="1"/>
          </p:cNvSpPr>
          <p:nvPr>
            <p:ph type="sldNum" sz="quarter" idx="5"/>
          </p:nvPr>
        </p:nvSpPr>
        <p:spPr/>
        <p:txBody>
          <a:bodyPr/>
          <a:lstStyle/>
          <a:p>
            <a:fld id="{1EAB2E3C-8CB3-49B8-8DA0-6444CEAEEF49}" type="slidenum">
              <a:rPr lang="en-US" smtClean="0"/>
              <a:t>14</a:t>
            </a:fld>
            <a:endParaRPr lang="en-US"/>
          </a:p>
        </p:txBody>
      </p:sp>
    </p:spTree>
    <p:extLst>
      <p:ext uri="{BB962C8B-B14F-4D97-AF65-F5344CB8AC3E}">
        <p14:creationId xmlns:p14="http://schemas.microsoft.com/office/powerpoint/2010/main" val="21197905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Now that you know the role of a modern-day safety professional and what it entails. We need a system to tie all of this together. We’ll be exploring the impact the introduction of AI has on the safety management system: </a:t>
            </a:r>
          </a:p>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Modern Safety Management System: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Uses Advanced Telematics  w/ Computer vision systems monitor driver behavior, detect signs of fatigue, and identify distractions.</a:t>
            </a:r>
          </a:p>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Single Pane Safety Management Systems: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 centralized data for comprehensive insights: Consolidates data from various sources, telematics, driver logs, incident reports, etc. Provides a holistic view of safety performance allowing for more accurate timely analysis.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Predictive Analytics: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Bef>
                <a:spcPts val="0"/>
              </a:spcBef>
              <a:spcAft>
                <a:spcPts val="800"/>
              </a:spcAft>
              <a:buFont typeface="Times New Roman" panose="02020603050405020304" pitchFamily="18" charset="0"/>
              <a:buChar char="-"/>
              <a:tabLst>
                <a:tab pos="457200" algn="l"/>
              </a:tabLs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Predictive Analytics: Leveraging predictive analytics to anticipate and prevent potential safety issues (mechanical failures, driver fatigue, vehicle accidents, injuries, etc.)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CA" sz="1800" kern="100" dirty="0">
                <a:effectLst/>
                <a:latin typeface="Aptos" panose="020B0004020202020204" pitchFamily="34" charset="0"/>
                <a:ea typeface="Aptos" panose="020B0004020202020204" pitchFamily="34" charset="0"/>
                <a:cs typeface="Times New Roman" panose="02020603050405020304" pitchFamily="18" charset="0"/>
              </a:rPr>
              <a:t>This is a proactive safety approach that not only allows to adapt real time but helps predict &amp; prevents safety incidents.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br>
              <a:rPr lang="en-US" sz="18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solidFill>
                  <a:srgbClr val="0F4761"/>
                </a:solidFill>
                <a:effectLst/>
                <a:latin typeface="Aptos Display" panose="020B0004020202020204" pitchFamily="34" charset="0"/>
                <a:ea typeface="Times New Roman" panose="02020603050405020304" pitchFamily="18"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EAB2E3C-8CB3-49B8-8DA0-6444CEAEEF49}" type="slidenum">
              <a:rPr lang="en-US" smtClean="0"/>
              <a:t>15</a:t>
            </a:fld>
            <a:endParaRPr lang="en-US"/>
          </a:p>
        </p:txBody>
      </p:sp>
    </p:spTree>
    <p:extLst>
      <p:ext uri="{BB962C8B-B14F-4D97-AF65-F5344CB8AC3E}">
        <p14:creationId xmlns:p14="http://schemas.microsoft.com/office/powerpoint/2010/main" val="2655744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r>
              <a:rPr lang="en-US" b="1" dirty="0"/>
              <a:t>Benefits of AI Driven Safety Practices</a:t>
            </a:r>
          </a:p>
          <a:p>
            <a:pPr marL="742950" lvl="1" indent="-285750">
              <a:buFont typeface="Arial" panose="020B0604020202020204" pitchFamily="34" charset="0"/>
              <a:buChar char="•"/>
            </a:pPr>
            <a:endParaRPr lang="en-US" b="1" dirty="0"/>
          </a:p>
          <a:p>
            <a:pPr marL="742950" lvl="1" indent="-285750">
              <a:buFont typeface="Arial" panose="020B0604020202020204" pitchFamily="34" charset="0"/>
              <a:buChar char="•"/>
            </a:pPr>
            <a:r>
              <a:rPr lang="en-US" b="1" dirty="0"/>
              <a:t>Increased Safety and Reduced Accidents:</a:t>
            </a:r>
            <a:endParaRPr lang="en-US" dirty="0"/>
          </a:p>
          <a:p>
            <a:pPr marL="1143000" lvl="2" indent="-228600">
              <a:buFont typeface="Arial" panose="020B0604020202020204" pitchFamily="34" charset="0"/>
              <a:buChar char="•"/>
            </a:pPr>
            <a:r>
              <a:rPr lang="en-US" dirty="0"/>
              <a:t>Data-driven approaches have led to significant reductions in accidents, injuries, and fatalities in the trucking industry.</a:t>
            </a:r>
          </a:p>
          <a:p>
            <a:pPr marL="1143000" lvl="2" indent="-228600">
              <a:buFont typeface="Arial" panose="020B0604020202020204" pitchFamily="34" charset="0"/>
              <a:buChar char="•"/>
            </a:pPr>
            <a:r>
              <a:rPr lang="en-US" dirty="0"/>
              <a:t>Real-time monitoring and proactive interventions help prevent safety incidents before they happen.</a:t>
            </a:r>
          </a:p>
          <a:p>
            <a:pPr marL="742950" lvl="1" indent="-285750">
              <a:buFont typeface="Arial" panose="020B0604020202020204" pitchFamily="34" charset="0"/>
              <a:buChar char="•"/>
            </a:pPr>
            <a:r>
              <a:rPr lang="en-US" b="1" dirty="0"/>
              <a:t>Cost Savings:</a:t>
            </a:r>
            <a:endParaRPr lang="en-US" dirty="0"/>
          </a:p>
          <a:p>
            <a:pPr marL="1143000" lvl="2" indent="-228600">
              <a:buFont typeface="Arial" panose="020B0604020202020204" pitchFamily="34" charset="0"/>
              <a:buChar char="•"/>
            </a:pPr>
            <a:r>
              <a:rPr lang="en-US" dirty="0"/>
              <a:t>Reduced costs associated with accidents, fines, vehicle maintenance, and insurance premiums.</a:t>
            </a:r>
          </a:p>
          <a:p>
            <a:pPr marL="1143000" lvl="2" indent="-228600">
              <a:buFont typeface="Arial" panose="020B0604020202020204" pitchFamily="34" charset="0"/>
              <a:buChar char="•"/>
            </a:pPr>
            <a:r>
              <a:rPr lang="en-US" dirty="0"/>
              <a:t>Optimized operations lead to fuel savings and extended vehicle lifespans.</a:t>
            </a:r>
          </a:p>
          <a:p>
            <a:pPr marL="742950" lvl="1" indent="-285750">
              <a:buFont typeface="Arial" panose="020B0604020202020204" pitchFamily="34" charset="0"/>
              <a:buChar char="•"/>
            </a:pPr>
            <a:r>
              <a:rPr lang="en-US" b="1" dirty="0"/>
              <a:t>Regulatory Compliance:</a:t>
            </a:r>
            <a:endParaRPr lang="en-US" dirty="0"/>
          </a:p>
          <a:p>
            <a:pPr marL="1143000" lvl="2" indent="-228600">
              <a:buFont typeface="Arial" panose="020B0604020202020204" pitchFamily="34" charset="0"/>
              <a:buChar char="•"/>
            </a:pPr>
            <a:r>
              <a:rPr lang="en-US" dirty="0"/>
              <a:t>AI streamlines the process of meeting safety regulations and standards, reducing the risk of non-compliance penalties.</a:t>
            </a:r>
          </a:p>
          <a:p>
            <a:pPr marL="742950" lvl="1" indent="-285750">
              <a:buFont typeface="Arial" panose="020B0604020202020204" pitchFamily="34" charset="0"/>
              <a:buChar char="•"/>
            </a:pPr>
            <a:r>
              <a:rPr lang="en-US" b="1" dirty="0"/>
              <a:t>Enhanced Reputation and Trust:</a:t>
            </a:r>
            <a:endParaRPr lang="en-US" dirty="0"/>
          </a:p>
          <a:p>
            <a:pPr marL="1143000" lvl="2" indent="-228600">
              <a:buFont typeface="Arial" panose="020B0604020202020204" pitchFamily="34" charset="0"/>
              <a:buChar char="•"/>
            </a:pPr>
            <a:r>
              <a:rPr lang="en-US" dirty="0"/>
              <a:t>A strong commitment to safety builds trust with customers, partners, and the public, enhancing the company's reputation.</a:t>
            </a:r>
          </a:p>
          <a:p>
            <a:endParaRPr lang="en-CA" dirty="0"/>
          </a:p>
          <a:p>
            <a:r>
              <a:rPr lang="en-CA" dirty="0"/>
              <a:t>Increased Safety and reduced accidents</a:t>
            </a:r>
          </a:p>
          <a:p>
            <a:r>
              <a:rPr lang="en-CA" dirty="0"/>
              <a:t>Cost Savings</a:t>
            </a:r>
          </a:p>
          <a:p>
            <a:r>
              <a:rPr lang="en-CA" dirty="0"/>
              <a:t>Regulatory Compliance</a:t>
            </a:r>
          </a:p>
          <a:p>
            <a:r>
              <a:rPr lang="en-CA" dirty="0"/>
              <a:t>Enhanced Reputation and Trust</a:t>
            </a:r>
          </a:p>
          <a:p>
            <a:endParaRPr lang="en-CA" dirty="0"/>
          </a:p>
          <a:p>
            <a:endParaRPr lang="en-CA" dirty="0"/>
          </a:p>
        </p:txBody>
      </p:sp>
      <p:sp>
        <p:nvSpPr>
          <p:cNvPr id="4" name="Slide Number Placeholder 3"/>
          <p:cNvSpPr>
            <a:spLocks noGrp="1"/>
          </p:cNvSpPr>
          <p:nvPr>
            <p:ph type="sldNum" sz="quarter" idx="5"/>
          </p:nvPr>
        </p:nvSpPr>
        <p:spPr/>
        <p:txBody>
          <a:bodyPr/>
          <a:lstStyle/>
          <a:p>
            <a:fld id="{1EAB2E3C-8CB3-49B8-8DA0-6444CEAEEF49}" type="slidenum">
              <a:rPr lang="en-US" smtClean="0"/>
              <a:t>16</a:t>
            </a:fld>
            <a:endParaRPr lang="en-US"/>
          </a:p>
        </p:txBody>
      </p:sp>
    </p:spTree>
    <p:extLst>
      <p:ext uri="{BB962C8B-B14F-4D97-AF65-F5344CB8AC3E}">
        <p14:creationId xmlns:p14="http://schemas.microsoft.com/office/powerpoint/2010/main" val="702539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buNone/>
            </a:pPr>
            <a:r>
              <a:rPr lang="en-CA" sz="3200" b="0" u="none" strike="noStrike" dirty="0">
                <a:solidFill>
                  <a:srgbClr val="000000"/>
                </a:solidFill>
                <a:uFillTx/>
                <a:latin typeface="Arial"/>
              </a:rPr>
              <a:t>Challenges &amp; Considerations:</a:t>
            </a:r>
          </a:p>
          <a:p>
            <a:pPr marL="216000" indent="-216000">
              <a:spcBef>
                <a:spcPts val="1191"/>
              </a:spcBef>
              <a:spcAft>
                <a:spcPts val="992"/>
              </a:spcAft>
              <a:buNone/>
            </a:pPr>
            <a:r>
              <a:rPr lang="en-CA" sz="1200" b="0" u="none" strike="noStrike" dirty="0">
                <a:solidFill>
                  <a:srgbClr val="000000"/>
                </a:solidFill>
                <a:uFillTx/>
                <a:latin typeface="Arial"/>
              </a:rPr>
              <a:t>Rapid: Keeping up with the pace of technological change and ensuring that both the safety infrastructure and personnel are adequately trained and prepared to utilize these new tools effectively. </a:t>
            </a:r>
          </a:p>
          <a:p>
            <a:pPr marL="216000" indent="-216000">
              <a:spcBef>
                <a:spcPts val="1191"/>
              </a:spcBef>
              <a:spcAft>
                <a:spcPts val="992"/>
              </a:spcAft>
              <a:buNone/>
            </a:pPr>
            <a:r>
              <a:rPr lang="en-CA" sz="1200" b="0" u="none" strike="noStrike" dirty="0">
                <a:solidFill>
                  <a:srgbClr val="000000"/>
                </a:solidFill>
                <a:uFillTx/>
                <a:latin typeface="Arial"/>
              </a:rPr>
              <a:t>Systems Compatibility: Ensuring seamless integration across various platforms and systems to avoid data silos, which could undermine safety efforts by providing incomplete or inaccurate information. </a:t>
            </a:r>
          </a:p>
          <a:p>
            <a:pPr marL="216000" indent="-216000">
              <a:spcBef>
                <a:spcPts val="1191"/>
              </a:spcBef>
              <a:spcAft>
                <a:spcPts val="992"/>
              </a:spcAft>
              <a:buNone/>
            </a:pPr>
            <a:r>
              <a:rPr lang="en-CA" sz="1200" b="0" u="none" strike="noStrike" dirty="0">
                <a:solidFill>
                  <a:srgbClr val="000000"/>
                </a:solidFill>
                <a:uFillTx/>
                <a:latin typeface="Arial"/>
              </a:rPr>
              <a:t>Cyber attacks: </a:t>
            </a:r>
          </a:p>
          <a:p>
            <a:pPr marL="216000" indent="-216000">
              <a:spcBef>
                <a:spcPts val="1191"/>
              </a:spcBef>
              <a:spcAft>
                <a:spcPts val="992"/>
              </a:spcAft>
              <a:buNone/>
            </a:pPr>
            <a:r>
              <a:rPr lang="en-CA" sz="1200" b="0" u="none" strike="noStrike" dirty="0">
                <a:solidFill>
                  <a:srgbClr val="000000"/>
                </a:solidFill>
                <a:uFillTx/>
                <a:latin typeface="Arial"/>
              </a:rPr>
              <a:t>Challenge: Balancing the need for comprehensive data collection with the responsibility to protect individual privacy and comply with data protection regulations.</a:t>
            </a:r>
          </a:p>
          <a:p>
            <a:pPr marL="216000" indent="-216000">
              <a:spcBef>
                <a:spcPts val="1191"/>
              </a:spcBef>
              <a:spcAft>
                <a:spcPts val="992"/>
              </a:spcAft>
              <a:buNone/>
            </a:pPr>
            <a:endParaRPr lang="en-CA" sz="1200" b="0" u="none" strike="noStrike" dirty="0">
              <a:solidFill>
                <a:srgbClr val="000000"/>
              </a:solidFill>
              <a:uFillTx/>
              <a:latin typeface="Arial"/>
            </a:endParaRPr>
          </a:p>
          <a:p>
            <a:pPr>
              <a:buFont typeface="Arial" panose="020B0604020202020204" pitchFamily="34" charset="0"/>
              <a:buChar char="•"/>
            </a:pPr>
            <a:r>
              <a:rPr lang="en-US" b="1" dirty="0"/>
              <a:t>Talking Points:</a:t>
            </a:r>
            <a:endParaRPr lang="en-US" dirty="0"/>
          </a:p>
          <a:p>
            <a:pPr marL="742950" lvl="1" indent="-285750">
              <a:buFont typeface="Arial" panose="020B0604020202020204" pitchFamily="34" charset="0"/>
              <a:buChar char="•"/>
            </a:pPr>
            <a:r>
              <a:rPr lang="en-US" b="1" dirty="0"/>
              <a:t>Implementation Challenges:</a:t>
            </a:r>
            <a:endParaRPr lang="en-US" dirty="0"/>
          </a:p>
          <a:p>
            <a:pPr marL="1143000" lvl="2" indent="-228600">
              <a:buFont typeface="Arial" panose="020B0604020202020204" pitchFamily="34" charset="0"/>
              <a:buChar char="•"/>
            </a:pPr>
            <a:r>
              <a:rPr lang="en-US" dirty="0"/>
              <a:t>The high cost and complexity of integrating AI technologies into existing systems.</a:t>
            </a:r>
          </a:p>
          <a:p>
            <a:pPr marL="1143000" lvl="2" indent="-228600">
              <a:buFont typeface="Arial" panose="020B0604020202020204" pitchFamily="34" charset="0"/>
              <a:buChar char="•"/>
            </a:pPr>
            <a:r>
              <a:rPr lang="en-US" dirty="0"/>
              <a:t>The need for continuous training and adaptation to new tools and processes for both drivers and safety professionals.</a:t>
            </a:r>
          </a:p>
          <a:p>
            <a:pPr marL="742950" lvl="1" indent="-285750">
              <a:buFont typeface="Arial" panose="020B0604020202020204" pitchFamily="34" charset="0"/>
              <a:buChar char="•"/>
            </a:pPr>
            <a:r>
              <a:rPr lang="en-US" b="1" dirty="0"/>
              <a:t>Data Privacy and Security:</a:t>
            </a:r>
            <a:endParaRPr lang="en-US" dirty="0"/>
          </a:p>
          <a:p>
            <a:pPr marL="1143000" lvl="2" indent="-228600">
              <a:buFont typeface="Arial" panose="020B0604020202020204" pitchFamily="34" charset="0"/>
              <a:buChar char="•"/>
            </a:pPr>
            <a:r>
              <a:rPr lang="en-US" dirty="0"/>
              <a:t>Concerns over the handling and protection of sensitive data collected by AI systems.</a:t>
            </a:r>
          </a:p>
          <a:p>
            <a:pPr marL="1143000" lvl="2" indent="-228600">
              <a:buFont typeface="Arial" panose="020B0604020202020204" pitchFamily="34" charset="0"/>
              <a:buChar char="•"/>
            </a:pPr>
            <a:r>
              <a:rPr lang="en-US" dirty="0"/>
              <a:t>Ensuring that data usage complies with privacy regulations and ethical standards.</a:t>
            </a:r>
          </a:p>
          <a:p>
            <a:pPr marL="742950" lvl="1" indent="-285750">
              <a:buFont typeface="Arial" panose="020B0604020202020204" pitchFamily="34" charset="0"/>
              <a:buChar char="•"/>
            </a:pPr>
            <a:r>
              <a:rPr lang="en-US" b="1" dirty="0"/>
              <a:t>Balancing Human and AI Roles:</a:t>
            </a:r>
            <a:endParaRPr lang="en-US" dirty="0"/>
          </a:p>
          <a:p>
            <a:pPr marL="1143000" lvl="2" indent="-228600">
              <a:buFont typeface="Arial" panose="020B0604020202020204" pitchFamily="34" charset="0"/>
              <a:buChar char="•"/>
            </a:pPr>
            <a:r>
              <a:rPr lang="en-US" dirty="0"/>
              <a:t>Despite technological advances, human oversight and judgment remain critical in safety management.</a:t>
            </a:r>
          </a:p>
          <a:p>
            <a:pPr marL="1143000" lvl="2" indent="-228600">
              <a:buFont typeface="Arial" panose="020B0604020202020204" pitchFamily="34" charset="0"/>
              <a:buChar char="•"/>
            </a:pPr>
            <a:r>
              <a:rPr lang="en-US" dirty="0"/>
              <a:t>Safety professionals must balance leveraging AI insights with their expertise to make well-rounded decisions.</a:t>
            </a:r>
          </a:p>
          <a:p>
            <a:pPr marL="216000" indent="-216000">
              <a:spcBef>
                <a:spcPts val="1191"/>
              </a:spcBef>
              <a:spcAft>
                <a:spcPts val="992"/>
              </a:spcAft>
              <a:buNone/>
            </a:pPr>
            <a:endParaRPr lang="en-CA" sz="1200" b="0" u="none" strike="noStrike" dirty="0">
              <a:solidFill>
                <a:srgbClr val="000000"/>
              </a:solidFill>
              <a:uFillTx/>
              <a:latin typeface="Arial"/>
            </a:endParaRPr>
          </a:p>
          <a:p>
            <a:pPr marL="216000" indent="-216000">
              <a:spcBef>
                <a:spcPts val="1191"/>
              </a:spcBef>
              <a:spcAft>
                <a:spcPts val="992"/>
              </a:spcAft>
              <a:buNone/>
            </a:pPr>
            <a:endParaRPr lang="en-CA" sz="1200" b="0" u="none" strike="noStrike" dirty="0">
              <a:solidFill>
                <a:srgbClr val="000000"/>
              </a:solidFill>
              <a:uFillTx/>
              <a:latin typeface="Arial"/>
            </a:endParaRPr>
          </a:p>
          <a:p>
            <a:pPr marL="216000" indent="-216000">
              <a:spcBef>
                <a:spcPts val="1191"/>
              </a:spcBef>
              <a:spcAft>
                <a:spcPts val="992"/>
              </a:spcAft>
              <a:buNone/>
            </a:pPr>
            <a:endParaRPr lang="en-CA" sz="1200" b="0" u="none" strike="noStrike" dirty="0">
              <a:solidFill>
                <a:srgbClr val="000000"/>
              </a:solidFill>
              <a:uFillTx/>
              <a:latin typeface="Arial"/>
            </a:endParaRPr>
          </a:p>
          <a:p>
            <a:pPr marL="216000" indent="-216000">
              <a:spcBef>
                <a:spcPts val="1191"/>
              </a:spcBef>
              <a:spcAft>
                <a:spcPts val="992"/>
              </a:spcAft>
              <a:buNone/>
            </a:pPr>
            <a:endParaRPr lang="en-CA" sz="1200" b="0" u="none" strike="noStrike" dirty="0">
              <a:solidFill>
                <a:srgbClr val="000000"/>
              </a:solidFill>
              <a:uFillTx/>
              <a:latin typeface="Arial"/>
            </a:endParaRPr>
          </a:p>
          <a:p>
            <a:pPr marL="216000" indent="-216000">
              <a:spcBef>
                <a:spcPts val="1191"/>
              </a:spcBef>
              <a:spcAft>
                <a:spcPts val="992"/>
              </a:spcAft>
              <a:buNone/>
            </a:pPr>
            <a:endParaRPr lang="en-CA" sz="1200" b="0" u="none" strike="noStrike" dirty="0">
              <a:solidFill>
                <a:srgbClr val="000000"/>
              </a:solidFill>
              <a:uFillTx/>
              <a:latin typeface="Arial"/>
            </a:endParaRPr>
          </a:p>
          <a:p>
            <a:endParaRPr lang="en-US" dirty="0"/>
          </a:p>
        </p:txBody>
      </p:sp>
      <p:sp>
        <p:nvSpPr>
          <p:cNvPr id="4" name="Slide Number Placeholder 3"/>
          <p:cNvSpPr>
            <a:spLocks noGrp="1"/>
          </p:cNvSpPr>
          <p:nvPr>
            <p:ph type="sldNum" sz="quarter" idx="5"/>
          </p:nvPr>
        </p:nvSpPr>
        <p:spPr/>
        <p:txBody>
          <a:bodyPr/>
          <a:lstStyle/>
          <a:p>
            <a:fld id="{1EAB2E3C-8CB3-49B8-8DA0-6444CEAEEF49}" type="slidenum">
              <a:rPr lang="en-US" smtClean="0"/>
              <a:t>17</a:t>
            </a:fld>
            <a:endParaRPr lang="en-US"/>
          </a:p>
        </p:txBody>
      </p:sp>
    </p:spTree>
    <p:extLst>
      <p:ext uri="{BB962C8B-B14F-4D97-AF65-F5344CB8AC3E}">
        <p14:creationId xmlns:p14="http://schemas.microsoft.com/office/powerpoint/2010/main" val="16547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Tahoma" panose="020B0604030504040204" pitchFamily="34" charset="0"/>
                <a:ea typeface="Tahoma" panose="020B0604030504040204" pitchFamily="34" charset="0"/>
                <a:cs typeface="Tahoma" panose="020B0604030504040204" pitchFamily="34" charset="0"/>
              </a:rPr>
              <a:t>The future of the trucking industry is poised for significant transformation due to the integration of artificial intelligence (AI) across various operations. AI is expected to streamline logistics, enhance safety, and eventually lead to autonomous trucking, which will have profound effects on the role of safety managers.</a:t>
            </a:r>
          </a:p>
          <a:p>
            <a:endParaRPr lang="en-US" sz="1000" dirty="0">
              <a:latin typeface="Tahoma" panose="020B0604030504040204" pitchFamily="34" charset="0"/>
              <a:ea typeface="Tahoma" panose="020B0604030504040204" pitchFamily="34" charset="0"/>
              <a:cs typeface="Tahoma" panose="020B0604030504040204" pitchFamily="34" charset="0"/>
            </a:endParaRPr>
          </a:p>
          <a:p>
            <a:r>
              <a:rPr lang="en-US" sz="1000" b="1" dirty="0">
                <a:latin typeface="Tahoma" panose="020B0604030504040204" pitchFamily="34" charset="0"/>
                <a:ea typeface="Tahoma" panose="020B0604030504040204" pitchFamily="34" charset="0"/>
                <a:cs typeface="Tahoma" panose="020B0604030504040204" pitchFamily="34" charset="0"/>
              </a:rPr>
              <a:t>1. AI-Driven Safety Enhancements</a:t>
            </a:r>
          </a:p>
          <a:p>
            <a:r>
              <a:rPr lang="en-US" sz="1000" dirty="0">
                <a:latin typeface="Tahoma" panose="020B0604030504040204" pitchFamily="34" charset="0"/>
                <a:ea typeface="Tahoma" panose="020B0604030504040204" pitchFamily="34" charset="0"/>
                <a:cs typeface="Tahoma" panose="020B0604030504040204" pitchFamily="34" charset="0"/>
              </a:rPr>
              <a:t>AI systems are increasingly being used to monitor and improve the safety of trucking operations. Technologies such as advanced driver assistance systems (ADAS), collision avoidance, lane-keeping assistance, and fatigue detection are already making trucks safer. AI-powered dashcams and sensors can analyze driver behavior in real-time, alerting drivers to dangerous habits and automatically correcting them, such as braking or lane changes. This not only reduces accidents but also provides valuable data to safety managers.</a:t>
            </a:r>
          </a:p>
          <a:p>
            <a:r>
              <a:rPr lang="en-US" sz="1000" b="1" dirty="0">
                <a:latin typeface="Tahoma" panose="020B0604030504040204" pitchFamily="34" charset="0"/>
                <a:ea typeface="Tahoma" panose="020B0604030504040204" pitchFamily="34" charset="0"/>
                <a:cs typeface="Tahoma" panose="020B0604030504040204" pitchFamily="34" charset="0"/>
              </a:rPr>
              <a:t>Impact on Safety Managers</a:t>
            </a:r>
            <a:r>
              <a:rPr lang="en-US" sz="1000" dirty="0">
                <a:latin typeface="Tahoma" panose="020B0604030504040204" pitchFamily="34" charset="0"/>
                <a:ea typeface="Tahoma" panose="020B0604030504040204" pitchFamily="34" charset="0"/>
                <a:cs typeface="Tahoma" panose="020B0604030504040204" pitchFamily="34" charset="0"/>
              </a:rPr>
              <a:t>: Safety managers will rely more on data-driven insights provided by AI to monitor driver performance, identify patterns in unsafe behaviors, and take preemptive actions. Their role will shift from reactive to proactive, using AI analytics to forecast potential risks and implementing solutions before accidents occur.</a:t>
            </a:r>
          </a:p>
          <a:p>
            <a:endParaRPr lang="en-US" sz="1000" b="1" dirty="0">
              <a:latin typeface="Tahoma" panose="020B0604030504040204" pitchFamily="34" charset="0"/>
              <a:ea typeface="Tahoma" panose="020B0604030504040204" pitchFamily="34" charset="0"/>
              <a:cs typeface="Tahoma" panose="020B0604030504040204" pitchFamily="34" charset="0"/>
            </a:endParaRPr>
          </a:p>
          <a:p>
            <a:r>
              <a:rPr lang="en-US" sz="1000" b="1" dirty="0">
                <a:latin typeface="Tahoma" panose="020B0604030504040204" pitchFamily="34" charset="0"/>
                <a:ea typeface="Tahoma" panose="020B0604030504040204" pitchFamily="34" charset="0"/>
                <a:cs typeface="Tahoma" panose="020B0604030504040204" pitchFamily="34" charset="0"/>
              </a:rPr>
              <a:t>2. Autonomous Trucks and Long-Term Changes</a:t>
            </a:r>
          </a:p>
          <a:p>
            <a:r>
              <a:rPr lang="en-US" sz="1000" dirty="0">
                <a:latin typeface="Tahoma" panose="020B0604030504040204" pitchFamily="34" charset="0"/>
                <a:ea typeface="Tahoma" panose="020B0604030504040204" pitchFamily="34" charset="0"/>
                <a:cs typeface="Tahoma" panose="020B0604030504040204" pitchFamily="34" charset="0"/>
              </a:rPr>
              <a:t>Autonomous trucks, powered by AI, are already being tested and could eventually handle a significant portion of long-haul transportation. AI algorithms, combined with sensors, cameras, and radar, allow these trucks to drive with little or no human intervention, reducing the risk of human error—one of the biggest contributors to road accidents. Fully autonomous trucks will likely start in controlled environments like highways, but the technology will eventually expand.</a:t>
            </a:r>
          </a:p>
          <a:p>
            <a:r>
              <a:rPr lang="en-US" sz="1000" b="1" dirty="0">
                <a:latin typeface="Tahoma" panose="020B0604030504040204" pitchFamily="34" charset="0"/>
                <a:ea typeface="Tahoma" panose="020B0604030504040204" pitchFamily="34" charset="0"/>
                <a:cs typeface="Tahoma" panose="020B0604030504040204" pitchFamily="34" charset="0"/>
              </a:rPr>
              <a:t>Impact on Safety Managers</a:t>
            </a:r>
            <a:r>
              <a:rPr lang="en-US" sz="1000" dirty="0">
                <a:latin typeface="Tahoma" panose="020B0604030504040204" pitchFamily="34" charset="0"/>
                <a:ea typeface="Tahoma" panose="020B0604030504040204" pitchFamily="34" charset="0"/>
                <a:cs typeface="Tahoma" panose="020B0604030504040204" pitchFamily="34" charset="0"/>
              </a:rPr>
              <a:t>: In the age of autonomous trucks, the role of safety managers will evolve from overseeing human drivers to ensuring the safety of the AI systems that drive the vehicles. Safety managers will need to ensure that AI systems are functioning correctly, are updated regularly, and that there are backup systems in place to prevent malfunctions. Managing cybersecurity risks and compliance with evolving regulations around autonomous driving will also become a critical aspect of their job.</a:t>
            </a:r>
          </a:p>
          <a:p>
            <a:endParaRPr lang="en-US" sz="1000" b="1" dirty="0">
              <a:latin typeface="Tahoma" panose="020B0604030504040204" pitchFamily="34" charset="0"/>
              <a:ea typeface="Tahoma" panose="020B0604030504040204" pitchFamily="34" charset="0"/>
              <a:cs typeface="Tahoma" panose="020B0604030504040204" pitchFamily="34" charset="0"/>
            </a:endParaRPr>
          </a:p>
          <a:p>
            <a:r>
              <a:rPr lang="en-US" sz="1000" b="1" dirty="0">
                <a:latin typeface="Tahoma" panose="020B0604030504040204" pitchFamily="34" charset="0"/>
                <a:ea typeface="Tahoma" panose="020B0604030504040204" pitchFamily="34" charset="0"/>
                <a:cs typeface="Tahoma" panose="020B0604030504040204" pitchFamily="34" charset="0"/>
              </a:rPr>
              <a:t>3. AI-Enhanced Fleet Management</a:t>
            </a:r>
          </a:p>
          <a:p>
            <a:r>
              <a:rPr lang="en-US" sz="1000" dirty="0">
                <a:latin typeface="Tahoma" panose="020B0604030504040204" pitchFamily="34" charset="0"/>
                <a:ea typeface="Tahoma" panose="020B0604030504040204" pitchFamily="34" charset="0"/>
                <a:cs typeface="Tahoma" panose="020B0604030504040204" pitchFamily="34" charset="0"/>
              </a:rPr>
              <a:t>AI will play a significant role in fleet management by optimizing routes, monitoring vehicle health, and predicting maintenance needs. AI can analyze vast amounts of data, including weather, traffic, and road conditions, to provide optimal routes that reduce travel time and fuel consumption while enhancing safety. Predictive maintenance systems, powered by AI, can detect when a part is likely to fail and schedule repairs before it becomes a safety hazard.</a:t>
            </a:r>
          </a:p>
          <a:p>
            <a:r>
              <a:rPr lang="en-US" sz="1000" b="1" dirty="0">
                <a:latin typeface="Tahoma" panose="020B0604030504040204" pitchFamily="34" charset="0"/>
                <a:ea typeface="Tahoma" panose="020B0604030504040204" pitchFamily="34" charset="0"/>
                <a:cs typeface="Tahoma" panose="020B0604030504040204" pitchFamily="34" charset="0"/>
              </a:rPr>
              <a:t>Impact on Safety Managers</a:t>
            </a:r>
            <a:r>
              <a:rPr lang="en-US" sz="1000" dirty="0">
                <a:latin typeface="Tahoma" panose="020B0604030504040204" pitchFamily="34" charset="0"/>
                <a:ea typeface="Tahoma" panose="020B0604030504040204" pitchFamily="34" charset="0"/>
                <a:cs typeface="Tahoma" panose="020B0604030504040204" pitchFamily="34" charset="0"/>
              </a:rPr>
              <a:t>: Safety managers will use AI-powered tools to better maintain fleets and prevent breakdowns that could cause accidents. Their responsibilities will expand to include oversight of these predictive systems, ensuring they are correctly calibrated and used effectively.</a:t>
            </a:r>
          </a:p>
          <a:p>
            <a:endParaRPr lang="en-US" sz="1000" b="1" dirty="0">
              <a:latin typeface="Tahoma" panose="020B0604030504040204" pitchFamily="34" charset="0"/>
              <a:ea typeface="Tahoma" panose="020B0604030504040204" pitchFamily="34" charset="0"/>
              <a:cs typeface="Tahoma" panose="020B0604030504040204" pitchFamily="34" charset="0"/>
            </a:endParaRPr>
          </a:p>
          <a:p>
            <a:r>
              <a:rPr lang="en-US" sz="1000" b="1" dirty="0">
                <a:latin typeface="Tahoma" panose="020B0604030504040204" pitchFamily="34" charset="0"/>
                <a:ea typeface="Tahoma" panose="020B0604030504040204" pitchFamily="34" charset="0"/>
                <a:cs typeface="Tahoma" panose="020B0604030504040204" pitchFamily="34" charset="0"/>
              </a:rPr>
              <a:t>4. AI in Compliance and Regulation</a:t>
            </a:r>
          </a:p>
          <a:p>
            <a:r>
              <a:rPr lang="en-US" sz="1000" dirty="0">
                <a:latin typeface="Tahoma" panose="020B0604030504040204" pitchFamily="34" charset="0"/>
                <a:ea typeface="Tahoma" panose="020B0604030504040204" pitchFamily="34" charset="0"/>
                <a:cs typeface="Tahoma" panose="020B0604030504040204" pitchFamily="34" charset="0"/>
              </a:rPr>
              <a:t>The use of AI in regulatory compliance will grow, particularly in areas like electronic logging devices (ELDs), hours-of-service (HOS) tracking, and environmental regulations. AI can monitor and automatically ensure compliance with complex safety regulations, reducing the administrative burden on safety managers.</a:t>
            </a:r>
          </a:p>
          <a:p>
            <a:r>
              <a:rPr lang="en-US" sz="1000" b="1" dirty="0">
                <a:latin typeface="Tahoma" panose="020B0604030504040204" pitchFamily="34" charset="0"/>
                <a:ea typeface="Tahoma" panose="020B0604030504040204" pitchFamily="34" charset="0"/>
                <a:cs typeface="Tahoma" panose="020B0604030504040204" pitchFamily="34" charset="0"/>
              </a:rPr>
              <a:t>Impact on Safety Managers</a:t>
            </a:r>
            <a:r>
              <a:rPr lang="en-US" sz="1000" dirty="0">
                <a:latin typeface="Tahoma" panose="020B0604030504040204" pitchFamily="34" charset="0"/>
                <a:ea typeface="Tahoma" panose="020B0604030504040204" pitchFamily="34" charset="0"/>
                <a:cs typeface="Tahoma" panose="020B0604030504040204" pitchFamily="34" charset="0"/>
              </a:rPr>
              <a:t>: With AI handling much of the day-to-day compliance tasks, safety managers will focus more on strategic oversight, such as implementing new safety initiatives and staying updated on evolving laws and AI-driven regulations.</a:t>
            </a:r>
          </a:p>
          <a:p>
            <a:endParaRPr lang="en-US" sz="1000" b="1" dirty="0">
              <a:latin typeface="Tahoma" panose="020B0604030504040204" pitchFamily="34" charset="0"/>
              <a:ea typeface="Tahoma" panose="020B0604030504040204" pitchFamily="34" charset="0"/>
              <a:cs typeface="Tahoma" panose="020B0604030504040204" pitchFamily="34" charset="0"/>
            </a:endParaRPr>
          </a:p>
          <a:p>
            <a:r>
              <a:rPr lang="en-US" sz="1000" b="1" dirty="0">
                <a:latin typeface="Tahoma" panose="020B0604030504040204" pitchFamily="34" charset="0"/>
                <a:ea typeface="Tahoma" panose="020B0604030504040204" pitchFamily="34" charset="0"/>
                <a:cs typeface="Tahoma" panose="020B0604030504040204" pitchFamily="34" charset="0"/>
              </a:rPr>
              <a:t>5. Workforce Transition and Human-AI Collaboration</a:t>
            </a:r>
          </a:p>
          <a:p>
            <a:r>
              <a:rPr lang="en-US" sz="1000" dirty="0">
                <a:latin typeface="Tahoma" panose="020B0604030504040204" pitchFamily="34" charset="0"/>
                <a:ea typeface="Tahoma" panose="020B0604030504040204" pitchFamily="34" charset="0"/>
                <a:cs typeface="Tahoma" panose="020B0604030504040204" pitchFamily="34" charset="0"/>
              </a:rPr>
              <a:t>AI will change the workforce landscape in the trucking industry. While autonomous trucks may reduce the need for drivers, new roles will emerge in overseeing AI systems and managing exceptions that AI cannot handle. Human drivers will still be critical for short-haul deliveries, complex urban routes, and situations where human judgment is needed.</a:t>
            </a:r>
          </a:p>
          <a:p>
            <a:r>
              <a:rPr lang="en-US" sz="1000" b="1" dirty="0">
                <a:latin typeface="Tahoma" panose="020B0604030504040204" pitchFamily="34" charset="0"/>
                <a:ea typeface="Tahoma" panose="020B0604030504040204" pitchFamily="34" charset="0"/>
                <a:cs typeface="Tahoma" panose="020B0604030504040204" pitchFamily="34" charset="0"/>
              </a:rPr>
              <a:t>Impact on Safety Managers</a:t>
            </a:r>
            <a:r>
              <a:rPr lang="en-US" sz="1000" dirty="0">
                <a:latin typeface="Tahoma" panose="020B0604030504040204" pitchFamily="34" charset="0"/>
                <a:ea typeface="Tahoma" panose="020B0604030504040204" pitchFamily="34" charset="0"/>
                <a:cs typeface="Tahoma" panose="020B0604030504040204" pitchFamily="34" charset="0"/>
              </a:rPr>
              <a:t>: Safety managers will need to ensure a smooth transition as the workforce adapts to AI integration. They will be responsible for training staff on how to interact with AI systems and ensuring that human drivers and AI work together efficiently. They will also have to manage a hybrid fleet of both human-driven and autonomous trucks, ensuring safety across both platforms.</a:t>
            </a:r>
          </a:p>
          <a:p>
            <a:endParaRPr lang="en-US" sz="1000" b="1" dirty="0">
              <a:latin typeface="Tahoma" panose="020B0604030504040204" pitchFamily="34" charset="0"/>
              <a:ea typeface="Tahoma" panose="020B0604030504040204" pitchFamily="34" charset="0"/>
              <a:cs typeface="Tahoma" panose="020B0604030504040204" pitchFamily="34" charset="0"/>
            </a:endParaRPr>
          </a:p>
          <a:p>
            <a:r>
              <a:rPr lang="en-US" sz="1000" b="1" dirty="0">
                <a:latin typeface="Tahoma" panose="020B0604030504040204" pitchFamily="34" charset="0"/>
                <a:ea typeface="Tahoma" panose="020B0604030504040204" pitchFamily="34" charset="0"/>
                <a:cs typeface="Tahoma" panose="020B0604030504040204" pitchFamily="34" charset="0"/>
              </a:rPr>
              <a:t>Conclusion:</a:t>
            </a:r>
          </a:p>
          <a:p>
            <a:r>
              <a:rPr lang="en-US" sz="1000" dirty="0">
                <a:latin typeface="Tahoma" panose="020B0604030504040204" pitchFamily="34" charset="0"/>
                <a:ea typeface="Tahoma" panose="020B0604030504040204" pitchFamily="34" charset="0"/>
                <a:cs typeface="Tahoma" panose="020B0604030504040204" pitchFamily="34" charset="0"/>
              </a:rPr>
              <a:t>AI will revolutionize the trucking industry, enhancing safety, efficiency, and operational precision. Safety managers will see their roles evolve from managing human drivers to overseeing AI systems and ensuring the safe integration of advanced technologies. While AI will automate many tasks, human oversight will still be crucial, especially in managing AI-driven systems, maintaining compliance, and mitigating new forms of risk (e.g., cybersecurity). This shift requires safety managers to adapt by learning new technologies, focusing on system safety, and preparing for a more data-driven, tech-oriented future in trucking.</a:t>
            </a:r>
          </a:p>
        </p:txBody>
      </p:sp>
      <p:sp>
        <p:nvSpPr>
          <p:cNvPr id="4" name="Slide Number Placeholder 3"/>
          <p:cNvSpPr>
            <a:spLocks noGrp="1"/>
          </p:cNvSpPr>
          <p:nvPr>
            <p:ph type="sldNum" sz="quarter" idx="5"/>
          </p:nvPr>
        </p:nvSpPr>
        <p:spPr/>
        <p:txBody>
          <a:bodyPr/>
          <a:lstStyle/>
          <a:p>
            <a:fld id="{1EAB2E3C-8CB3-49B8-8DA0-6444CEAEEF49}" type="slidenum">
              <a:rPr lang="en-US" smtClean="0"/>
              <a:t>18</a:t>
            </a:fld>
            <a:endParaRPr lang="en-US"/>
          </a:p>
        </p:txBody>
      </p:sp>
    </p:spTree>
    <p:extLst>
      <p:ext uri="{BB962C8B-B14F-4D97-AF65-F5344CB8AC3E}">
        <p14:creationId xmlns:p14="http://schemas.microsoft.com/office/powerpoint/2010/main" val="541353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covered a lot of information over the last hour and you may be thinking “wow, those two guys really know a lot of stuff”… and while that is true, we don’t want you to just take our word for it.  Generative AI – Chat GPT – even helped us transform our presentation skills but creating, in part, the outline and many of the images for the discussion here today.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463AC9-D4A0-4225-92C8-235F882DACF0}"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83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000" dirty="0">
                <a:latin typeface="Tahoma" panose="020B0604030504040204" pitchFamily="34" charset="0"/>
                <a:ea typeface="Tahoma" panose="020B0604030504040204" pitchFamily="34" charset="0"/>
                <a:cs typeface="Tahoma" panose="020B0604030504040204" pitchFamily="34" charset="0"/>
              </a:rPr>
              <a:t>AI has transformed the role of safety professionals from reactive enforcers to proactive risk managers in the trucking industry.  The integration of AI technologies has led to increased safety, cost savings, and compliance, but it also presents challenges that need careful consideration.</a:t>
            </a:r>
          </a:p>
          <a:p>
            <a:pPr marL="0" lvl="0" indent="0">
              <a:buFont typeface="Arial" panose="020B0604020202020204" pitchFamily="34" charset="0"/>
              <a:buNone/>
            </a:pPr>
            <a:endParaRPr lang="en-US" sz="1000" dirty="0">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000" dirty="0">
                <a:latin typeface="Tahoma" panose="020B0604030504040204" pitchFamily="34" charset="0"/>
                <a:ea typeface="Tahoma" panose="020B0604030504040204" pitchFamily="34" charset="0"/>
                <a:cs typeface="Tahoma" panose="020B0604030504040204" pitchFamily="34" charset="0"/>
              </a:rPr>
              <a:t>While AI offers significant benefits, it should complement, not replace, human expertise and judgment in safety management.  Safety professionals must continue to adapt and embrace new technologies to enhance their roles and contribute to a safer trucking industry.</a:t>
            </a:r>
          </a:p>
          <a:p>
            <a:pPr marL="0" lvl="0" indent="0">
              <a:buFont typeface="Arial" panose="020B0604020202020204" pitchFamily="34" charset="0"/>
              <a:buNone/>
            </a:pPr>
            <a:endParaRPr lang="en-US" sz="1000" dirty="0">
              <a:latin typeface="Tahoma" panose="020B0604030504040204" pitchFamily="34" charset="0"/>
              <a:ea typeface="Tahoma" panose="020B0604030504040204" pitchFamily="34" charset="0"/>
              <a:cs typeface="Tahoma" panose="020B0604030504040204" pitchFamily="34" charset="0"/>
            </a:endParaRPr>
          </a:p>
          <a:p>
            <a:pPr marL="0" lvl="0" indent="0">
              <a:buFont typeface="Arial" panose="020B0604020202020204" pitchFamily="34" charset="0"/>
              <a:buNone/>
            </a:pPr>
            <a:r>
              <a:rPr lang="en-US" sz="1000" dirty="0">
                <a:latin typeface="Tahoma" panose="020B0604030504040204" pitchFamily="34" charset="0"/>
                <a:ea typeface="Tahoma" panose="020B0604030504040204" pitchFamily="34" charset="0"/>
                <a:cs typeface="Tahoma" panose="020B0604030504040204" pitchFamily="34" charset="0"/>
              </a:rPr>
              <a:t>We would like to encourage all your companies and you as safety professionals to proactively adopt AI technologies and invest in training and development to maximize the benefits of AI in safety management.</a:t>
            </a:r>
            <a:r>
              <a:rPr lang="en-US" sz="1000">
                <a:latin typeface="Tahoma" panose="020B0604030504040204" pitchFamily="34" charset="0"/>
                <a:ea typeface="Tahoma" panose="020B0604030504040204" pitchFamily="34" charset="0"/>
                <a:cs typeface="Tahoma" panose="020B0604030504040204" pitchFamily="34" charset="0"/>
              </a:rPr>
              <a:t>  Our jobs are not disappearing, they are however evolving. </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1EAB2E3C-8CB3-49B8-8DA0-6444CEAEEF49}" type="slidenum">
              <a:rPr lang="en-US" smtClean="0"/>
              <a:t>20</a:t>
            </a:fld>
            <a:endParaRPr lang="en-US"/>
          </a:p>
        </p:txBody>
      </p:sp>
    </p:spTree>
    <p:extLst>
      <p:ext uri="{BB962C8B-B14F-4D97-AF65-F5344CB8AC3E}">
        <p14:creationId xmlns:p14="http://schemas.microsoft.com/office/powerpoint/2010/main" val="28251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Slide Opens:</a:t>
            </a:r>
            <a:r>
              <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So Nick and I have decided that we are going to share this discussion with you today because, as he puts it, I have been around long enough to remember “old school” safety and have the gray hair to prove it while he is young and smart and understand the “new school”.  So I guess that’s why I get to start off with a picture of my first truck…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First click</a:t>
            </a:r>
            <a:r>
              <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and some old typewriter font just to give the older generation in the room some “presentation PTSD.”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In all seriousness though, to understand the journey we want to take you on during this discussion today, we should first understand where we came from.  Commercial transportation has come a long way since the days of using canals, carriages, and horses to move goods from one point to another.   As some of you may know, m</a:t>
            </a:r>
            <a:r>
              <a:rPr lang="en-US" dirty="0">
                <a:solidFill>
                  <a:srgbClr val="3E3E3E"/>
                </a:solidFill>
                <a:highlight>
                  <a:srgbClr val="FFFFFF"/>
                </a:highlight>
                <a:latin typeface="Tahoma" panose="020B0604030504040204" pitchFamily="34" charset="0"/>
                <a:ea typeface="Tahoma" panose="020B0604030504040204" pitchFamily="34" charset="0"/>
                <a:cs typeface="Tahoma" panose="020B0604030504040204" pitchFamily="34" charset="0"/>
              </a:rPr>
              <a:t>odern trucking has its true beginnings in the late 1800’s and was primarily dominated by steam engine vehicles and horse drawn vehicles.  The steam engine was in use all the way up to the first </a:t>
            </a:r>
            <a:r>
              <a:rPr lang="en-US" sz="1200" b="0" i="0" kern="120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world war when the French and British used the first combustion engine trucks for moving supplies and ammunition to supplement both horse transport and light railways, and for emergency movement of troops.</a:t>
            </a:r>
            <a:r>
              <a:rPr lang="en-US" dirty="0">
                <a:solidFill>
                  <a:srgbClr val="3E3E3E"/>
                </a:solidFill>
                <a:highlight>
                  <a:srgbClr val="FFFFFF"/>
                </a:highlight>
                <a:latin typeface="Tahoma" panose="020B0604030504040204" pitchFamily="34" charset="0"/>
                <a:ea typeface="Tahoma" panose="020B0604030504040204" pitchFamily="34" charset="0"/>
                <a:cs typeface="Tahoma" panose="020B0604030504040204" pitchFamily="34" charset="0"/>
              </a:rPr>
              <a:t>  After WWI a new industry was born as horses could only travel up to 32 kms per day to deliver goods whereas the combustion engine trucks could travel up to 130 km in a single day!  This meant expanded markets for fresh produce, cured meats, fish, and dairy products all across North America.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3E3E3E"/>
              </a:solidFill>
              <a:highlight>
                <a:srgbClr val="FFFFFF"/>
              </a:highligh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E3E3E"/>
                </a:solidFill>
                <a:highlight>
                  <a:srgbClr val="FFFFFF"/>
                </a:highlight>
                <a:latin typeface="Tahoma" panose="020B0604030504040204" pitchFamily="34" charset="0"/>
                <a:ea typeface="Tahoma" panose="020B0604030504040204" pitchFamily="34" charset="0"/>
                <a:cs typeface="Tahoma" panose="020B0604030504040204" pitchFamily="34" charset="0"/>
              </a:rPr>
              <a:t>It didn’t take long for this new industrialized movement to catch on.  Between 1918 and 1924 the production of nearly 3 million trucks entered the North American workforce.  Lets let that since in for a moment.  The industry we know and love is just a little over 100 years old this year.  </a:t>
            </a:r>
          </a:p>
          <a:p>
            <a:pPr algn="l"/>
            <a:endPar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endParaRPr>
          </a:p>
          <a:p>
            <a:pPr algn="l"/>
            <a:r>
              <a:rPr lang="en-US" b="1"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Second click:</a:t>
            </a:r>
            <a:r>
              <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and for all the Canadians in the room here is a fun fact…  The first interprovincial route for any combustion engine truck took place in 1913.  That first trip took 4 days to complete and traveled 582 km.    The point is… our industry, in the grand scheme of our industrialized workforce, is still relatively young.    </a:t>
            </a:r>
          </a:p>
        </p:txBody>
      </p:sp>
      <p:sp>
        <p:nvSpPr>
          <p:cNvPr id="4" name="Slide Number Placeholder 3"/>
          <p:cNvSpPr>
            <a:spLocks noGrp="1"/>
          </p:cNvSpPr>
          <p:nvPr>
            <p:ph type="sldNum" sz="quarter" idx="5"/>
          </p:nvPr>
        </p:nvSpPr>
        <p:spPr/>
        <p:txBody>
          <a:bodyPr/>
          <a:lstStyle/>
          <a:p>
            <a:fld id="{1EAB2E3C-8CB3-49B8-8DA0-6444CEAEEF49}" type="slidenum">
              <a:rPr lang="en-US" smtClean="0"/>
              <a:t>2</a:t>
            </a:fld>
            <a:endParaRPr lang="en-US"/>
          </a:p>
        </p:txBody>
      </p:sp>
    </p:spTree>
    <p:extLst>
      <p:ext uri="{BB962C8B-B14F-4D97-AF65-F5344CB8AC3E}">
        <p14:creationId xmlns:p14="http://schemas.microsoft.com/office/powerpoint/2010/main" val="3922423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Q&amp;A Session</a:t>
            </a:r>
          </a:p>
          <a:p>
            <a:pPr marL="285750" lvl="0" indent="-285750">
              <a:buFont typeface="Arial" panose="020B0604020202020204" pitchFamily="34" charset="0"/>
              <a:buChar char="•"/>
            </a:pPr>
            <a:r>
              <a:rPr lang="en-US"/>
              <a:t>Open the floor for questions and discussions.</a:t>
            </a:r>
          </a:p>
          <a:p>
            <a:pPr marL="285750" lvl="0" indent="-285750">
              <a:buFont typeface="Arial" panose="020B0604020202020204" pitchFamily="34" charset="0"/>
              <a:buChar char="•"/>
            </a:pPr>
            <a:r>
              <a:rPr lang="en-US"/>
              <a:t>Encourage audience engagement by inviting them to share their thoughts and experiences with AI in safety management.</a:t>
            </a:r>
          </a:p>
          <a:p>
            <a:endParaRPr lang="en-US"/>
          </a:p>
        </p:txBody>
      </p:sp>
      <p:sp>
        <p:nvSpPr>
          <p:cNvPr id="4" name="Slide Number Placeholder 3"/>
          <p:cNvSpPr>
            <a:spLocks noGrp="1"/>
          </p:cNvSpPr>
          <p:nvPr>
            <p:ph type="sldNum" sz="quarter" idx="5"/>
          </p:nvPr>
        </p:nvSpPr>
        <p:spPr/>
        <p:txBody>
          <a:bodyPr/>
          <a:lstStyle/>
          <a:p>
            <a:fld id="{1EAB2E3C-8CB3-49B8-8DA0-6444CEAEEF49}" type="slidenum">
              <a:rPr lang="en-US" smtClean="0"/>
              <a:t>21</a:t>
            </a:fld>
            <a:endParaRPr lang="en-US"/>
          </a:p>
        </p:txBody>
      </p:sp>
    </p:spTree>
    <p:extLst>
      <p:ext uri="{BB962C8B-B14F-4D97-AF65-F5344CB8AC3E}">
        <p14:creationId xmlns:p14="http://schemas.microsoft.com/office/powerpoint/2010/main" val="364558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First click: </a:t>
            </a:r>
            <a:r>
              <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In the early days of trucking there were very few regulations and no real role for safety managers like us.  Government in fact didn’t create the first real “rules” until 1935 in the US.  This Motor Carrier Act was the first really comprehensive set of rules set out by the government to dictate how motor carriers were expected to register and operate safely.  From a safety perspective not a lot of changes happened for the next 50 years…</a:t>
            </a:r>
          </a:p>
          <a:p>
            <a:pPr algn="l"/>
            <a:endPar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endParaRPr>
          </a:p>
          <a:p>
            <a:pPr algn="l"/>
            <a:r>
              <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By the late 80s, two significant changes fundamentally changed the industry.  The first was the Commercial Motor Vehicle Safety Act in the US and the second (similarly) was the adoption of the National Safety Code in Canada.  These two pieces of legislation set up most of the same rules and requirements we manage today.  Additionally, the concept of driver (operator) training really started to rise, and the benefits were very apparent.  Drivers had to complete training to obtain a license including safe driving techniques and understanding all the components of the vehicle.  This was the start of the discussions we heard earlier today with our driver training panel.  </a:t>
            </a:r>
          </a:p>
          <a:p>
            <a:pPr algn="l"/>
            <a:endPar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endParaRPr>
          </a:p>
          <a:p>
            <a:pPr algn="l"/>
            <a:r>
              <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Additional improvements and legislation continued in the 90’s with the US D&amp;A rules which Marilyn spoke about earlier today and established the modern-day FMCSA in the US we will hear about later today.  And of-course we have seen significant changes in recent years to our industry due to security programs implemented under the US Patriot act, safety changes with the FMCSA’s CSA program and the first “technology” regulations that impacted our industry with the introduction of Electronic Logs.  </a:t>
            </a:r>
          </a:p>
          <a:p>
            <a:pPr algn="l"/>
            <a:endParaRPr lang="en-US" b="0" i="0" dirty="0">
              <a:solidFill>
                <a:srgbClr val="3E3E3E"/>
              </a:solidFill>
              <a:effectLst/>
              <a:highlight>
                <a:srgbClr val="FFFFFF"/>
              </a:highlight>
              <a:latin typeface="Tahoma" panose="020B0604030504040204" pitchFamily="34" charset="0"/>
              <a:ea typeface="Tahoma" panose="020B0604030504040204" pitchFamily="34" charset="0"/>
              <a:cs typeface="Tahoma" panose="020B0604030504040204" pitchFamily="34" charset="0"/>
            </a:endParaRPr>
          </a:p>
          <a:p>
            <a:r>
              <a:rPr lang="en-US" b="1" dirty="0">
                <a:latin typeface="Tahoma" panose="020B0604030504040204" pitchFamily="34" charset="0"/>
                <a:ea typeface="Tahoma" panose="020B0604030504040204" pitchFamily="34" charset="0"/>
                <a:cs typeface="Tahoma" panose="020B0604030504040204" pitchFamily="34" charset="0"/>
              </a:rPr>
              <a:t>Second click: </a:t>
            </a:r>
            <a:r>
              <a:rPr lang="en-US" dirty="0">
                <a:latin typeface="Tahoma" panose="020B0604030504040204" pitchFamily="34" charset="0"/>
                <a:ea typeface="Tahoma" panose="020B0604030504040204" pitchFamily="34" charset="0"/>
                <a:cs typeface="Tahoma" panose="020B0604030504040204" pitchFamily="34" charset="0"/>
              </a:rPr>
              <a:t>Clearly there has been a lot of other innovations in the industry in the last 100 years but these key regulatory milestones events really set the stage for what we know as the “birth of the modern truck safety manager”.  You all know who this person is right? (advance slide) </a:t>
            </a:r>
          </a:p>
          <a:p>
            <a:endParaRPr lang="en-US" dirty="0"/>
          </a:p>
        </p:txBody>
      </p:sp>
      <p:sp>
        <p:nvSpPr>
          <p:cNvPr id="4" name="Slide Number Placeholder 3"/>
          <p:cNvSpPr>
            <a:spLocks noGrp="1"/>
          </p:cNvSpPr>
          <p:nvPr>
            <p:ph type="sldNum" sz="quarter" idx="5"/>
          </p:nvPr>
        </p:nvSpPr>
        <p:spPr/>
        <p:txBody>
          <a:bodyPr/>
          <a:lstStyle/>
          <a:p>
            <a:fld id="{1EAB2E3C-8CB3-49B8-8DA0-6444CEAEEF49}" type="slidenum">
              <a:rPr lang="en-US" smtClean="0"/>
              <a:t>3</a:t>
            </a:fld>
            <a:endParaRPr lang="en-US"/>
          </a:p>
        </p:txBody>
      </p:sp>
    </p:spTree>
    <p:extLst>
      <p:ext uri="{BB962C8B-B14F-4D97-AF65-F5344CB8AC3E}">
        <p14:creationId xmlns:p14="http://schemas.microsoft.com/office/powerpoint/2010/main" val="2723463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Tahoma" panose="020B0604030504040204" pitchFamily="34" charset="0"/>
                <a:ea typeface="Tahoma" panose="020B0604030504040204" pitchFamily="34" charset="0"/>
                <a:cs typeface="Tahoma" panose="020B0604030504040204" pitchFamily="34" charset="0"/>
              </a:rPr>
              <a:t>We all remember that guy or gal, don’t we?  Looked a little like this….  A lot of manual processes and buried in paperwork. Worried as much about the regulator and compliance as we were about developing and training good drivers.  When we talk about “old school safety practices” this is what most of us think of.  </a:t>
            </a:r>
          </a:p>
          <a:p>
            <a:endParaRPr lang="en-US" sz="1000" dirty="0">
              <a:latin typeface="Tahoma" panose="020B0604030504040204" pitchFamily="34" charset="0"/>
              <a:ea typeface="Tahoma" panose="020B0604030504040204" pitchFamily="34" charset="0"/>
              <a:cs typeface="Tahoma" panose="020B0604030504040204" pitchFamily="34" charset="0"/>
            </a:endParaRPr>
          </a:p>
          <a:p>
            <a:r>
              <a:rPr lang="en-US" sz="1000" dirty="0">
                <a:latin typeface="Tahoma" panose="020B0604030504040204" pitchFamily="34" charset="0"/>
                <a:ea typeface="Tahoma" panose="020B0604030504040204" pitchFamily="34" charset="0"/>
                <a:cs typeface="Tahoma" panose="020B0604030504040204" pitchFamily="34" charset="0"/>
              </a:rPr>
              <a:t>Key Responsibilities of this safety manger?   </a:t>
            </a:r>
          </a:p>
          <a:p>
            <a:pPr marL="171450" indent="-171450">
              <a:buFont typeface="Arial" panose="020B0604020202020204" pitchFamily="34" charset="0"/>
              <a:buChar char="•"/>
            </a:pPr>
            <a:r>
              <a:rPr lang="en-US" sz="1000" b="1" dirty="0">
                <a:latin typeface="Tahoma" panose="020B0604030504040204" pitchFamily="34" charset="0"/>
                <a:ea typeface="Tahoma" panose="020B0604030504040204" pitchFamily="34" charset="0"/>
                <a:cs typeface="Tahoma" panose="020B0604030504040204" pitchFamily="34" charset="0"/>
              </a:rPr>
              <a:t>Compliance:</a:t>
            </a:r>
            <a:r>
              <a:rPr lang="en-US" sz="1000" dirty="0">
                <a:latin typeface="Tahoma" panose="020B0604030504040204" pitchFamily="34" charset="0"/>
                <a:ea typeface="Tahoma" panose="020B0604030504040204" pitchFamily="34" charset="0"/>
                <a:cs typeface="Tahoma" panose="020B0604030504040204" pitchFamily="34" charset="0"/>
              </a:rPr>
              <a:t> </a:t>
            </a:r>
            <a:r>
              <a:rPr lang="en-US" altLang="en-US" sz="1000" dirty="0">
                <a:latin typeface="Tahoma" panose="020B0604030504040204" pitchFamily="34" charset="0"/>
                <a:ea typeface="Tahoma" panose="020B0604030504040204" pitchFamily="34" charset="0"/>
                <a:cs typeface="Tahoma" panose="020B0604030504040204" pitchFamily="34" charset="0"/>
              </a:rPr>
              <a:t>Monitoring and enforcing safety regulations (and policies) to ensure compliance with laws. Conducting safety audits, vehicle inspections, and maintaining accurate records of HOS, incidents and training.  This was very much (and maybe still is) a time of </a:t>
            </a:r>
            <a:r>
              <a:rPr lang="en-US" sz="1000" b="1" i="1" dirty="0">
                <a:latin typeface="Tahoma" panose="020B0604030504040204" pitchFamily="34" charset="0"/>
                <a:ea typeface="Tahoma" panose="020B0604030504040204" pitchFamily="34" charset="0"/>
                <a:cs typeface="Tahoma" panose="020B0604030504040204" pitchFamily="34" charset="0"/>
              </a:rPr>
              <a:t>reactive enforcers.</a:t>
            </a:r>
            <a:endParaRPr lang="en-US" altLang="en-US" sz="1000" b="1" i="1" dirty="0">
              <a:latin typeface="Tahoma" panose="020B0604030504040204" pitchFamily="34" charset="0"/>
              <a:ea typeface="Tahoma" panose="020B0604030504040204" pitchFamily="34" charset="0"/>
              <a:cs typeface="Tahoma" panose="020B0604030504040204" pitchFamily="34" charset="0"/>
            </a:endParaRPr>
          </a:p>
          <a:p>
            <a:pPr marL="171450" indent="-171450">
              <a:buFont typeface="Arial" panose="020B0604020202020204" pitchFamily="34" charset="0"/>
              <a:buChar char="•"/>
            </a:pPr>
            <a:r>
              <a:rPr lang="en-US" altLang="en-US" sz="1000" b="1" dirty="0">
                <a:latin typeface="Tahoma" panose="020B0604030504040204" pitchFamily="34" charset="0"/>
                <a:ea typeface="Tahoma" panose="020B0604030504040204" pitchFamily="34" charset="0"/>
                <a:cs typeface="Tahoma" panose="020B0604030504040204" pitchFamily="34" charset="0"/>
              </a:rPr>
              <a:t>Education:  </a:t>
            </a:r>
            <a:r>
              <a:rPr lang="en-US" altLang="en-US" sz="1000" dirty="0">
                <a:latin typeface="Tahoma" panose="020B0604030504040204" pitchFamily="34" charset="0"/>
                <a:ea typeface="Tahoma" panose="020B0604030504040204" pitchFamily="34" charset="0"/>
                <a:cs typeface="Tahoma" panose="020B0604030504040204" pitchFamily="34" charset="0"/>
              </a:rPr>
              <a:t>Providing classroom or in cab / in yard driver training.  Lots of observations in the field.  Lots of miles on your vehicle meeting drivers “where they work”. </a:t>
            </a:r>
          </a:p>
          <a:p>
            <a:pPr marL="171450" indent="-171450">
              <a:buFont typeface="Arial" panose="020B0604020202020204" pitchFamily="34" charset="0"/>
              <a:buChar char="•"/>
            </a:pPr>
            <a:r>
              <a:rPr lang="en-US" altLang="en-US" sz="1000" b="1" dirty="0">
                <a:latin typeface="Tahoma" panose="020B0604030504040204" pitchFamily="34" charset="0"/>
                <a:ea typeface="Tahoma" panose="020B0604030504040204" pitchFamily="34" charset="0"/>
                <a:cs typeface="Tahoma" panose="020B0604030504040204" pitchFamily="34" charset="0"/>
              </a:rPr>
              <a:t>Managing Lagging Indicators / Investigation: </a:t>
            </a:r>
            <a:r>
              <a:rPr lang="en-US" altLang="en-US" sz="1000" dirty="0">
                <a:latin typeface="Tahoma" panose="020B0604030504040204" pitchFamily="34" charset="0"/>
                <a:ea typeface="Tahoma" panose="020B0604030504040204" pitchFamily="34" charset="0"/>
                <a:cs typeface="Tahoma" panose="020B0604030504040204" pitchFamily="34" charset="0"/>
              </a:rPr>
              <a:t>Investigating accidents, analyzing causes, and reporting findings to improve future safety.  Measuring the “effectiveness” of our safety programs through DOT Accident registers, OSHA Recordable injury rates or incidents per million miles.  </a:t>
            </a:r>
          </a:p>
          <a:p>
            <a:pPr marL="0" marR="0" lvl="0" indent="0" algn="l" defTabSz="914400" rtl="0" eaLnBrk="0" fontAlgn="base" latinLnBrk="0" hangingPunct="0">
              <a:lnSpc>
                <a:spcPct val="100000"/>
              </a:lnSpc>
              <a:spcBef>
                <a:spcPct val="0"/>
              </a:spcBef>
              <a:spcAft>
                <a:spcPct val="0"/>
              </a:spcAft>
              <a:buClrTx/>
              <a:buSzTx/>
              <a:tabLst/>
            </a:pPr>
            <a:endParaRPr lang="en-US" altLang="en-US" sz="100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tabLst/>
            </a:pPr>
            <a:r>
              <a:rPr lang="en-US" altLang="en-US" sz="1000" dirty="0">
                <a:latin typeface="Tahoma" panose="020B0604030504040204" pitchFamily="34" charset="0"/>
                <a:ea typeface="Tahoma" panose="020B0604030504040204" pitchFamily="34" charset="0"/>
                <a:cs typeface="Tahoma" panose="020B0604030504040204" pitchFamily="34" charset="0"/>
              </a:rPr>
              <a:t>For many of us, there are still many elements of this old school safety program in place today.  This presents a number of challenges: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dirty="0">
                <a:latin typeface="Tahoma" panose="020B0604030504040204" pitchFamily="34" charset="0"/>
                <a:ea typeface="Tahoma" panose="020B0604030504040204" pitchFamily="34" charset="0"/>
                <a:cs typeface="Tahoma" panose="020B0604030504040204" pitchFamily="34" charset="0"/>
              </a:rPr>
              <a:t>Reliance on manual data collection and analysis, which is time-consuming and prone to human error.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dirty="0">
                <a:latin typeface="Tahoma" panose="020B0604030504040204" pitchFamily="34" charset="0"/>
                <a:ea typeface="Tahoma" panose="020B0604030504040204" pitchFamily="34" charset="0"/>
                <a:cs typeface="Tahoma" panose="020B0604030504040204" pitchFamily="34" charset="0"/>
              </a:rPr>
              <a:t>Reactive approach to safety, often addressing issues only after an incident occurs.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000" dirty="0">
                <a:latin typeface="Tahoma" panose="020B0604030504040204" pitchFamily="34" charset="0"/>
                <a:ea typeface="Tahoma" panose="020B0604030504040204" pitchFamily="34" charset="0"/>
                <a:cs typeface="Tahoma" panose="020B0604030504040204" pitchFamily="34" charset="0"/>
              </a:rPr>
              <a:t>Limited ability to monitor driver behavior and vehicle conditions in real-time, leading to delayed responses to potential hazards, compliance and training needs which resulted in having a limited impact on changing safe behaviours. </a:t>
            </a: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sz="100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pPr>
            <a:r>
              <a:rPr lang="en-US" sz="1000" dirty="0">
                <a:latin typeface="Tahoma" panose="020B0604030504040204" pitchFamily="34" charset="0"/>
                <a:ea typeface="Tahoma" panose="020B0604030504040204" pitchFamily="34" charset="0"/>
                <a:cs typeface="Tahoma" panose="020B0604030504040204" pitchFamily="34" charset="0"/>
              </a:rPr>
              <a:t>If ONLY THERE WAS A BETTER WAY.  This Manager needs help!</a:t>
            </a:r>
          </a:p>
        </p:txBody>
      </p:sp>
      <p:sp>
        <p:nvSpPr>
          <p:cNvPr id="4" name="Slide Number Placeholder 3"/>
          <p:cNvSpPr>
            <a:spLocks noGrp="1"/>
          </p:cNvSpPr>
          <p:nvPr>
            <p:ph type="sldNum" sz="quarter" idx="5"/>
          </p:nvPr>
        </p:nvSpPr>
        <p:spPr/>
        <p:txBody>
          <a:bodyPr/>
          <a:lstStyle/>
          <a:p>
            <a:fld id="{1EAB2E3C-8CB3-49B8-8DA0-6444CEAEEF49}" type="slidenum">
              <a:rPr lang="en-US" smtClean="0"/>
              <a:t>4</a:t>
            </a:fld>
            <a:endParaRPr lang="en-US"/>
          </a:p>
        </p:txBody>
      </p:sp>
    </p:spTree>
    <p:extLst>
      <p:ext uri="{BB962C8B-B14F-4D97-AF65-F5344CB8AC3E}">
        <p14:creationId xmlns:p14="http://schemas.microsoft.com/office/powerpoint/2010/main" val="323477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latin typeface="Tahoma" panose="020B0604030504040204" pitchFamily="34" charset="0"/>
                <a:ea typeface="Tahoma" panose="020B0604030504040204" pitchFamily="34" charset="0"/>
                <a:cs typeface="Tahoma" panose="020B0604030504040204" pitchFamily="34" charset="0"/>
              </a:rPr>
              <a:t>Slide Opens: </a:t>
            </a:r>
            <a:r>
              <a:rPr lang="en-US" sz="1000" dirty="0">
                <a:latin typeface="Tahoma" panose="020B0604030504040204" pitchFamily="34" charset="0"/>
                <a:ea typeface="Tahoma" panose="020B0604030504040204" pitchFamily="34" charset="0"/>
                <a:cs typeface="Tahoma" panose="020B0604030504040204" pitchFamily="34" charset="0"/>
              </a:rPr>
              <a:t>Why could the “computer age” not make our jobs easier, You know, like all those great Sci Fi movies in the 80’s and 90’s promised us?  You know the ones, </a:t>
            </a:r>
            <a:r>
              <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rPr>
              <a:t>Terminator, </a:t>
            </a:r>
            <a:r>
              <a:rPr lang="en-US" sz="1000" b="0" dirty="0" err="1">
                <a:solidFill>
                  <a:schemeClr val="bg1"/>
                </a:solidFill>
                <a:latin typeface="Tahoma" panose="020B0604030504040204" pitchFamily="34" charset="0"/>
                <a:ea typeface="Tahoma" panose="020B0604030504040204" pitchFamily="34" charset="0"/>
                <a:cs typeface="Tahoma" panose="020B0604030504040204" pitchFamily="34" charset="0"/>
              </a:rPr>
              <a:t>RoboCop</a:t>
            </a:r>
            <a:r>
              <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rPr>
              <a:t>, Ghost In The Shell, The Matrix. I, Robot?  </a:t>
            </a:r>
          </a:p>
          <a:p>
            <a:endPar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rPr>
              <a:t>Throughout the computer age, safety managers like us and regulators alike spent years looking for a better way to manage compliance, automate processes to reduce our reliance on paperwork to make all of our jobs a little easier but mostly make our roles more efficient. </a:t>
            </a:r>
          </a:p>
          <a:p>
            <a:pPr marL="0" indent="0">
              <a:buFont typeface="Arial" panose="020B0604020202020204" pitchFamily="34" charset="0"/>
              <a:buNone/>
            </a:pPr>
            <a:endPar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First click: </a:t>
            </a:r>
            <a:r>
              <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rPr>
              <a:t>These movies also taught us that, even if the computer age could save the world, if we were not careful those same machines could overrun it.  Remember terminator?  Well… turns out maybe Skynet </a:t>
            </a:r>
            <a:r>
              <a:rPr lang="en-US" sz="1000" b="1" dirty="0">
                <a:solidFill>
                  <a:schemeClr val="bg1"/>
                </a:solidFill>
                <a:latin typeface="Tahoma" panose="020B0604030504040204" pitchFamily="34" charset="0"/>
                <a:ea typeface="Tahoma" panose="020B0604030504040204" pitchFamily="34" charset="0"/>
                <a:cs typeface="Tahoma" panose="020B0604030504040204" pitchFamily="34" charset="0"/>
              </a:rPr>
              <a:t>did</a:t>
            </a:r>
            <a:r>
              <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rPr>
              <a:t> become self aware, just maybe not quite the way we thought it may have…  </a:t>
            </a:r>
          </a:p>
          <a:p>
            <a:pPr marL="0" indent="0">
              <a:buFont typeface="Arial" panose="020B0604020202020204" pitchFamily="34" charset="0"/>
              <a:buNone/>
            </a:pPr>
            <a:endPar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0" indent="0">
              <a:buFont typeface="Arial" panose="020B0604020202020204" pitchFamily="34" charset="0"/>
              <a:buNone/>
            </a:pPr>
            <a:r>
              <a:rPr lang="en-US" sz="1000" b="0" dirty="0">
                <a:solidFill>
                  <a:schemeClr val="bg1"/>
                </a:solidFill>
                <a:latin typeface="Tahoma" panose="020B0604030504040204" pitchFamily="34" charset="0"/>
                <a:ea typeface="Tahoma" panose="020B0604030504040204" pitchFamily="34" charset="0"/>
                <a:cs typeface="Tahoma" panose="020B0604030504040204" pitchFamily="34" charset="0"/>
              </a:rPr>
              <a:t>As a side note, this is what you get when you ask generative AI to give you a picture of a “terminator like robot invasion chasing a safety manager in a trucking company”. </a:t>
            </a:r>
          </a:p>
        </p:txBody>
      </p:sp>
      <p:sp>
        <p:nvSpPr>
          <p:cNvPr id="4" name="Slide Number Placeholder 3"/>
          <p:cNvSpPr>
            <a:spLocks noGrp="1"/>
          </p:cNvSpPr>
          <p:nvPr>
            <p:ph type="sldNum" sz="quarter" idx="5"/>
          </p:nvPr>
        </p:nvSpPr>
        <p:spPr/>
        <p:txBody>
          <a:bodyPr/>
          <a:lstStyle/>
          <a:p>
            <a:fld id="{1EAB2E3C-8CB3-49B8-8DA0-6444CEAEEF49}" type="slidenum">
              <a:rPr lang="en-US" smtClean="0"/>
              <a:t>5</a:t>
            </a:fld>
            <a:endParaRPr lang="en-US"/>
          </a:p>
        </p:txBody>
      </p:sp>
    </p:spTree>
    <p:extLst>
      <p:ext uri="{BB962C8B-B14F-4D97-AF65-F5344CB8AC3E}">
        <p14:creationId xmlns:p14="http://schemas.microsoft.com/office/powerpoint/2010/main" val="232193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00" dirty="0">
                <a:latin typeface="Tahoma" panose="020B0604030504040204" pitchFamily="34" charset="0"/>
                <a:ea typeface="Tahoma" panose="020B0604030504040204" pitchFamily="34" charset="0"/>
                <a:cs typeface="Tahoma" panose="020B0604030504040204" pitchFamily="34" charset="0"/>
              </a:rPr>
              <a:t>Then, in 2011 - The DAWN of the 4</a:t>
            </a:r>
            <a:r>
              <a:rPr lang="en-US" sz="1000" baseline="30000" dirty="0">
                <a:latin typeface="Tahoma" panose="020B0604030504040204" pitchFamily="34" charset="0"/>
                <a:ea typeface="Tahoma" panose="020B0604030504040204" pitchFamily="34" charset="0"/>
                <a:cs typeface="Tahoma" panose="020B0604030504040204" pitchFamily="34" charset="0"/>
              </a:rPr>
              <a:t>th</a:t>
            </a:r>
            <a:r>
              <a:rPr lang="en-US" sz="1000" dirty="0">
                <a:latin typeface="Tahoma" panose="020B0604030504040204" pitchFamily="34" charset="0"/>
                <a:ea typeface="Tahoma" panose="020B0604030504040204" pitchFamily="34" charset="0"/>
                <a:cs typeface="Tahoma" panose="020B0604030504040204" pitchFamily="34" charset="0"/>
              </a:rPr>
              <a:t> Industrial Revolution arrived!  Artificial Intelligence became mainstream for the first time.  AI is a “disruptive technology” meaning an innovation something that </a:t>
            </a:r>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changes in the way humans perceive and interact with the world around us.  </a:t>
            </a:r>
          </a:p>
          <a:p>
            <a:pPr algn="l"/>
            <a:endPar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Not all innovations are disruptive, even if they are revolutionary.   For example, the first automobiles in the late 19th century were not a disruptive innovation, because early automobiles were expensive luxury items that did not disrupt the market for horse-drawn vehicles.  The market for transportation essentially remained intact until the debut of the lower-priced Ford Model T in 1908.  The mass-produced automobile was a disruptive innovation, because it changed the transportation for the world as we knew it whereas the first thirty years of automobiles did not.  Remember the rise of trucking?  This came about because of global events due to the first world war and changed forever the way we view the movement of people and goods… but this was not “mainstream” until the mid 1920’s.</a:t>
            </a:r>
          </a:p>
          <a:p>
            <a:pPr algn="l"/>
            <a:endPar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l"/>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Today however we see something different… we see Artificial Intelligence or AI ushing in a “new age” of industrial revolution unlike anything we have seen before… what we know as the 4</a:t>
            </a:r>
            <a:r>
              <a:rPr lang="en-US" sz="1000" kern="1200" baseline="30000" dirty="0">
                <a:solidFill>
                  <a:schemeClr val="tx1"/>
                </a:solidFill>
                <a:latin typeface="Tahoma" panose="020B0604030504040204" pitchFamily="34" charset="0"/>
                <a:ea typeface="Tahoma" panose="020B0604030504040204" pitchFamily="34" charset="0"/>
                <a:cs typeface="Tahoma" panose="020B0604030504040204" pitchFamily="34" charset="0"/>
              </a:rPr>
              <a:t>th</a:t>
            </a:r>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 industrial revolution.  </a:t>
            </a:r>
          </a:p>
          <a:p>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1EAB2E3C-8CB3-49B8-8DA0-6444CEAEEF49}" type="slidenum">
              <a:rPr lang="en-US" smtClean="0"/>
              <a:t>6</a:t>
            </a:fld>
            <a:endParaRPr lang="en-US"/>
          </a:p>
        </p:txBody>
      </p:sp>
    </p:spTree>
    <p:extLst>
      <p:ext uri="{BB962C8B-B14F-4D97-AF65-F5344CB8AC3E}">
        <p14:creationId xmlns:p14="http://schemas.microsoft.com/office/powerpoint/2010/main" val="3818617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The Fourth Industrial Revolution", "4IR", or "Industry 4.0" is a term describing rapid </a:t>
            </a:r>
            <a:r>
              <a:rPr lang="en-US" sz="1000" kern="1200">
                <a:solidFill>
                  <a:schemeClr val="tx1"/>
                </a:solidFill>
                <a:latin typeface="Tahoma" panose="020B0604030504040204" pitchFamily="34" charset="0"/>
                <a:ea typeface="Tahoma" panose="020B0604030504040204" pitchFamily="34" charset="0"/>
                <a:cs typeface="Tahoma" panose="020B0604030504040204" pitchFamily="34" charset="0"/>
              </a:rPr>
              <a:t>technological advancement</a:t>
            </a:r>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 in the 21st century</a:t>
            </a:r>
            <a:r>
              <a:rPr lang="en-US" sz="1000" kern="1200">
                <a:solidFill>
                  <a:schemeClr val="tx1"/>
                </a:solidFill>
                <a:latin typeface="Tahoma" panose="020B0604030504040204" pitchFamily="34" charset="0"/>
                <a:ea typeface="Tahoma" panose="020B0604030504040204" pitchFamily="34" charset="0"/>
                <a:cs typeface="Tahoma" panose="020B0604030504040204" pitchFamily="34" charset="0"/>
              </a:rPr>
              <a:t> and is a unique shift from what we have experienced in the “computer age” over the last 3 decades</a:t>
            </a:r>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  The term was popularized in 2016 by the</a:t>
            </a:r>
            <a:r>
              <a:rPr lang="en-US" sz="1000" kern="1200">
                <a:solidFill>
                  <a:schemeClr val="tx1"/>
                </a:solidFill>
                <a:latin typeface="Tahoma" panose="020B0604030504040204" pitchFamily="34" charset="0"/>
                <a:ea typeface="Tahoma" panose="020B0604030504040204" pitchFamily="34" charset="0"/>
                <a:cs typeface="Tahoma" panose="020B0604030504040204" pitchFamily="34" charset="0"/>
              </a:rPr>
              <a:t> World Economic Forum</a:t>
            </a:r>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 who </a:t>
            </a:r>
            <a:r>
              <a:rPr lang="en-US" sz="1000" kern="1200">
                <a:solidFill>
                  <a:schemeClr val="tx1"/>
                </a:solidFill>
                <a:latin typeface="Tahoma" panose="020B0604030504040204" pitchFamily="34" charset="0"/>
                <a:ea typeface="Tahoma" panose="020B0604030504040204" pitchFamily="34" charset="0"/>
                <a:cs typeface="Tahoma" panose="020B0604030504040204" pitchFamily="34" charset="0"/>
              </a:rPr>
              <a:t>assert </a:t>
            </a:r>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that these developments represent a significant shift in  in how global production and supply</a:t>
            </a:r>
            <a:r>
              <a:rPr lang="en-US" sz="1000" kern="1200">
                <a:solidFill>
                  <a:schemeClr val="tx1"/>
                </a:solidFill>
                <a:latin typeface="Tahoma" panose="020B0604030504040204" pitchFamily="34" charset="0"/>
                <a:ea typeface="Tahoma" panose="020B0604030504040204" pitchFamily="34" charset="0"/>
                <a:cs typeface="Tahoma" panose="020B0604030504040204" pitchFamily="34" charset="0"/>
              </a:rPr>
              <a:t> chain</a:t>
            </a:r>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 networks operate through ongoing automation of traditional practices using “smart technology</a:t>
            </a:r>
            <a:r>
              <a:rPr lang="en-US" sz="1000" kern="120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endPar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endParaRPr>
          </a:p>
          <a:p>
            <a:r>
              <a:rPr lang="en-US" sz="1000" b="0" i="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4IR </a:t>
            </a:r>
            <a:r>
              <a:rPr lang="en-US" sz="1000" b="0" i="0" dirty="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represents a social, political, and economic shift from the </a:t>
            </a:r>
            <a:r>
              <a:rPr lang="en-US" sz="1000" b="0" i="0" u="none" strike="noStrike">
                <a:effectLst/>
                <a:highlight>
                  <a:srgbClr val="FFFFFF"/>
                </a:highlight>
                <a:latin typeface="Tahoma" panose="020B0604030504040204" pitchFamily="34" charset="0"/>
                <a:ea typeface="Tahoma" panose="020B0604030504040204" pitchFamily="34" charset="0"/>
                <a:cs typeface="Tahoma" panose="020B0604030504040204" pitchFamily="34" charset="0"/>
              </a:rPr>
              <a:t>digital age</a:t>
            </a:r>
            <a:r>
              <a:rPr lang="en-US" sz="1000" b="0" i="0" dirty="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of the late 1990s and early 2000s to an era of embedded connectivity distinguished by the </a:t>
            </a:r>
            <a:r>
              <a:rPr lang="en-US" sz="1000" b="0" i="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daily use </a:t>
            </a:r>
            <a:r>
              <a:rPr lang="en-US" sz="1000" b="0" i="0" dirty="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of technology in society that changes the ways humans experience and </a:t>
            </a:r>
            <a:r>
              <a:rPr lang="en-US" sz="1000" b="0" i="0" u="none" strike="noStrike">
                <a:effectLst/>
                <a:highlight>
                  <a:srgbClr val="FFFFFF"/>
                </a:highlight>
                <a:latin typeface="Tahoma" panose="020B0604030504040204" pitchFamily="34" charset="0"/>
                <a:ea typeface="Tahoma" panose="020B0604030504040204" pitchFamily="34" charset="0"/>
                <a:cs typeface="Tahoma" panose="020B0604030504040204" pitchFamily="34" charset="0"/>
              </a:rPr>
              <a:t>know</a:t>
            </a:r>
            <a:r>
              <a:rPr lang="en-US" sz="1000" b="0" i="0" dirty="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the world around them.</a:t>
            </a:r>
            <a:r>
              <a:rPr lang="en-US" sz="1000" b="0" i="0" u="none" strike="noStrike" baseline="30000" dirty="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a:t>
            </a:r>
            <a:r>
              <a:rPr lang="en-US" sz="1000" b="0" i="0" dirty="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So, what doers this have to do with us</a:t>
            </a:r>
            <a:r>
              <a:rPr lang="en-US" sz="1000" b="0" i="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in our profession today</a:t>
            </a:r>
            <a:r>
              <a:rPr lang="en-US" sz="1000" b="0" i="0" dirty="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a:t>
            </a:r>
            <a:r>
              <a:rPr lang="en-US" sz="1000" b="0" i="0">
                <a:solidFill>
                  <a:srgbClr val="202122"/>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a:t>
            </a:r>
            <a:r>
              <a:rPr lang="en-US" sz="1000" kern="1200" dirty="0">
                <a:solidFill>
                  <a:schemeClr val="tx1"/>
                </a:solidFill>
                <a:latin typeface="Tahoma" panose="020B0604030504040204" pitchFamily="34" charset="0"/>
                <a:ea typeface="Tahoma" panose="020B0604030504040204" pitchFamily="34" charset="0"/>
                <a:cs typeface="Tahoma" panose="020B0604030504040204" pitchFamily="34" charset="0"/>
              </a:rPr>
              <a:t>This transition has happened more rapidly than any of the other industrial revolution stages in our recorded history and fundamentally impacts the way we work, live and interact and it has significant impact on our roles and our industry in trucking as well.  </a:t>
            </a:r>
            <a:endParaRPr lang="en-US" sz="1000">
              <a:latin typeface="Tahoma" panose="020B0604030504040204" pitchFamily="34" charset="0"/>
              <a:ea typeface="Tahoma" panose="020B0604030504040204" pitchFamily="34" charset="0"/>
              <a:cs typeface="Tahoma" panose="020B0604030504040204" pitchFamily="34" charset="0"/>
            </a:endParaRPr>
          </a:p>
          <a:p>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1EAB2E3C-8CB3-49B8-8DA0-6444CEAEEF49}" type="slidenum">
              <a:rPr lang="en-US" smtClean="0"/>
              <a:t>7</a:t>
            </a:fld>
            <a:endParaRPr lang="en-US"/>
          </a:p>
        </p:txBody>
      </p:sp>
    </p:spTree>
    <p:extLst>
      <p:ext uri="{BB962C8B-B14F-4D97-AF65-F5344CB8AC3E}">
        <p14:creationId xmlns:p14="http://schemas.microsoft.com/office/powerpoint/2010/main" val="1669738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sz="1000" b="0" i="0" dirty="0">
                <a:effectLst/>
                <a:latin typeface="Tahoma" panose="020B0604030504040204" pitchFamily="34" charset="0"/>
                <a:ea typeface="Tahoma" panose="020B0604030504040204" pitchFamily="34" charset="0"/>
                <a:cs typeface="Tahoma" panose="020B0604030504040204" pitchFamily="34" charset="0"/>
              </a:rPr>
              <a:t>Before we talk about how this is influencing our industry today, lets define what makes up this concept.</a:t>
            </a:r>
          </a:p>
          <a:p>
            <a:pPr algn="l" fontAlgn="auto"/>
            <a:endParaRPr lang="en-US" sz="1000" b="1" i="0" dirty="0">
              <a:effectLst/>
              <a:latin typeface="Tahoma" panose="020B0604030504040204" pitchFamily="34" charset="0"/>
              <a:ea typeface="Tahoma" panose="020B0604030504040204" pitchFamily="34" charset="0"/>
              <a:cs typeface="Tahoma" panose="020B0604030504040204" pitchFamily="34" charset="0"/>
            </a:endParaRPr>
          </a:p>
          <a:p>
            <a:pPr algn="l" fontAlgn="auto"/>
            <a:r>
              <a:rPr lang="en-US" sz="1000" b="0" i="0" dirty="0">
                <a:effectLst/>
                <a:latin typeface="Tahoma" panose="020B0604030504040204" pitchFamily="34" charset="0"/>
                <a:ea typeface="Tahoma" panose="020B0604030504040204" pitchFamily="34" charset="0"/>
                <a:cs typeface="Tahoma" panose="020B0604030504040204" pitchFamily="34" charset="0"/>
              </a:rPr>
              <a:t>Let’s start with </a:t>
            </a:r>
            <a:r>
              <a:rPr lang="en-US" sz="1000" b="1" i="0" dirty="0">
                <a:effectLst/>
                <a:latin typeface="Tahoma" panose="020B0604030504040204" pitchFamily="34" charset="0"/>
                <a:ea typeface="Tahoma" panose="020B0604030504040204" pitchFamily="34" charset="0"/>
                <a:cs typeface="Tahoma" panose="020B0604030504040204" pitchFamily="34" charset="0"/>
              </a:rPr>
              <a:t>Artificial intelligence.  </a:t>
            </a:r>
            <a:r>
              <a:rPr lang="en-US" sz="1000" b="0" i="0" dirty="0">
                <a:effectLst/>
                <a:latin typeface="Tahoma" panose="020B0604030504040204" pitchFamily="34" charset="0"/>
                <a:ea typeface="Tahoma" panose="020B0604030504040204" pitchFamily="34" charset="0"/>
                <a:cs typeface="Tahoma" panose="020B0604030504040204" pitchFamily="34" charset="0"/>
              </a:rPr>
              <a:t>AI is the science of making machines that can think like humans.  It can do things that humans considered "smart.“  A simple example might be when Siri or google tells you your local forecast today.  When people are asked about AI, they're usually thinking of Hollywood blockbusters like the movies mentioned earlier.  The reality however is AI simply is the use of computers to process vast amounts of data in ways humans cannot.  Think of Google nest, Alexa and Siri.  These are all simple AI platforms.  They recognize patterns, make decisions and judge results based on inputs (from you).  More advanced AI is being developed all the time like ChatGPT4.  AI is at the very foundations of some things, like image recognition and classification. It's also changing how we make decisions - for example, it can be used to predict – based on data WE feed it – who is most likely to have an at fault accident.  </a:t>
            </a:r>
          </a:p>
          <a:p>
            <a:pPr marL="171450" indent="-171450" algn="l" fontAlgn="auto">
              <a:buFont typeface="Arial" panose="020B0604020202020204" pitchFamily="34" charset="0"/>
              <a:buChar char="•"/>
            </a:pPr>
            <a:r>
              <a:rPr lang="en-US" sz="1000" b="1" i="0" dirty="0">
                <a:effectLst/>
                <a:latin typeface="Tahoma" panose="020B0604030504040204" pitchFamily="34" charset="0"/>
                <a:ea typeface="Tahoma" panose="020B0604030504040204" pitchFamily="34" charset="0"/>
                <a:cs typeface="Tahoma" panose="020B0604030504040204" pitchFamily="34" charset="0"/>
              </a:rPr>
              <a:t>Machine learning:</a:t>
            </a:r>
            <a:r>
              <a:rPr lang="en-US" sz="1000" b="0" i="0" dirty="0">
                <a:effectLst/>
                <a:latin typeface="Tahoma" panose="020B0604030504040204" pitchFamily="34" charset="0"/>
                <a:ea typeface="Tahoma" panose="020B0604030504040204" pitchFamily="34" charset="0"/>
                <a:cs typeface="Tahoma" panose="020B0604030504040204" pitchFamily="34" charset="0"/>
              </a:rPr>
              <a:t> is </a:t>
            </a:r>
            <a:r>
              <a:rPr lang="en-US" sz="1000" dirty="0">
                <a:latin typeface="Tahoma" panose="020B0604030504040204" pitchFamily="34" charset="0"/>
                <a:ea typeface="Tahoma" panose="020B0604030504040204" pitchFamily="34" charset="0"/>
                <a:cs typeface="Tahoma" panose="020B0604030504040204" pitchFamily="34" charset="0"/>
              </a:rPr>
              <a:t>often coupled with any discussion around AI but is a little different. ML is a subset of AI and is the </a:t>
            </a:r>
            <a:r>
              <a:rPr lang="en-US" sz="1000" i="1" dirty="0">
                <a:latin typeface="Tahoma" panose="020B0604030504040204" pitchFamily="34" charset="0"/>
                <a:ea typeface="Tahoma" panose="020B0604030504040204" pitchFamily="34" charset="0"/>
                <a:cs typeface="Tahoma" panose="020B0604030504040204" pitchFamily="34" charset="0"/>
              </a:rPr>
              <a:t>science of getting computers to learn and act as humans do</a:t>
            </a:r>
            <a:r>
              <a:rPr lang="en-US" sz="1000" dirty="0">
                <a:latin typeface="Tahoma" panose="020B0604030504040204" pitchFamily="34" charset="0"/>
                <a:ea typeface="Tahoma" panose="020B0604030504040204" pitchFamily="34" charset="0"/>
                <a:cs typeface="Tahoma" panose="020B0604030504040204" pitchFamily="34" charset="0"/>
              </a:rPr>
              <a:t>.  It is what we can call “training” the AI algorithm to then produce output.  If a computer is given input data (i.e. accident stats, employment history, violations, telematics data) with the corresponding output data (preventable accidents) so it can</a:t>
            </a:r>
            <a:r>
              <a:rPr lang="en-US" sz="1000" b="1" dirty="0">
                <a:latin typeface="Tahoma" panose="020B0604030504040204" pitchFamily="34" charset="0"/>
                <a:ea typeface="Tahoma" panose="020B0604030504040204" pitchFamily="34" charset="0"/>
                <a:cs typeface="Tahoma" panose="020B0604030504040204" pitchFamily="34" charset="0"/>
              </a:rPr>
              <a:t> learn</a:t>
            </a:r>
            <a:r>
              <a:rPr lang="en-US" sz="1000" dirty="0">
                <a:latin typeface="Tahoma" panose="020B0604030504040204" pitchFamily="34" charset="0"/>
                <a:ea typeface="Tahoma" panose="020B0604030504040204" pitchFamily="34" charset="0"/>
                <a:cs typeface="Tahoma" panose="020B0604030504040204" pitchFamily="34" charset="0"/>
              </a:rPr>
              <a:t> the algorithm itself can continue to predict the right output data.  To get more precise we need vast amounts of data.  This is what you may have heard called “big data”.   A practical real-world example of this is “</a:t>
            </a:r>
            <a:r>
              <a:rPr lang="en-US" sz="1000" b="0" i="0" dirty="0">
                <a:effectLst/>
                <a:latin typeface="Tahoma" panose="020B0604030504040204" pitchFamily="34" charset="0"/>
                <a:ea typeface="Tahoma" panose="020B0604030504040204" pitchFamily="34" charset="0"/>
                <a:cs typeface="Tahoma" panose="020B0604030504040204" pitchFamily="34" charset="0"/>
              </a:rPr>
              <a:t>Recommendations are powered by machine learning” for Google, Netflix, YouTube and Amazon. These same principles also apply to Facebook and Instagram ads.</a:t>
            </a:r>
          </a:p>
          <a:p>
            <a:pPr marL="174982" indent="-174982">
              <a:buFont typeface="Arial" panose="020B0604020202020204" pitchFamily="34" charset="0"/>
              <a:buChar char="•"/>
            </a:pPr>
            <a:r>
              <a:rPr lang="en-US" sz="1000" b="1" dirty="0">
                <a:latin typeface="Tahoma" panose="020B0604030504040204" pitchFamily="34" charset="0"/>
                <a:ea typeface="Tahoma" panose="020B0604030504040204" pitchFamily="34" charset="0"/>
                <a:cs typeface="Tahoma" panose="020B0604030504040204" pitchFamily="34" charset="0"/>
              </a:rPr>
              <a:t>Deep Learning:</a:t>
            </a:r>
            <a:r>
              <a:rPr lang="en-US" sz="1000" dirty="0">
                <a:latin typeface="Tahoma" panose="020B0604030504040204" pitchFamily="34" charset="0"/>
                <a:ea typeface="Tahoma" panose="020B0604030504040204" pitchFamily="34" charset="0"/>
                <a:cs typeface="Tahoma" panose="020B0604030504040204" pitchFamily="34" charset="0"/>
              </a:rPr>
              <a:t> Deep learning (DL) is the most advanced (today) version of AI and allows computers to process, interpret and make use of far larger and more complex data sets.  Deep learning mimics the workings of our human brains.  Data is processed through multiple layers and eventually, with enough training data, these neural networks can outperform humans at intelligent tasks like speech recognition or playing chess!  Whereas machine learning has a simple “if this, then that” mechanism, deep learning has “if this, then that, then what about (x)?” on repeat. In other words, machine learning can ask and answer one question, and then requires human intervention.  This is the basis of ChatGPT4.  Deep learning will ask and answer one question — but then, based on that answer, ask another question, and answer it, and so on and so forth.  Deep learning is the most advanced and sophisticated AI technology.   For example, it enables Google to give you a search result that's tailored specifically for your needs - not just something they think everyone may want to know about.   In insurance, deep learning helps to figure out the damage when cars get in traffic accidents. This is possible because deep learning can teach a computer how to identify damaged car parts, make predictions about how much it will cost for repairs, and make estimates about what will happen.</a:t>
            </a:r>
          </a:p>
          <a:p>
            <a:pPr algn="l" fontAlgn="auto"/>
            <a:endParaRPr lang="en-US" sz="1000" dirty="0">
              <a:latin typeface="Tahoma" panose="020B0604030504040204" pitchFamily="34" charset="0"/>
              <a:ea typeface="Tahoma" panose="020B0604030504040204" pitchFamily="34" charset="0"/>
              <a:cs typeface="Tahoma" panose="020B0604030504040204" pitchFamily="34" charset="0"/>
            </a:endParaRPr>
          </a:p>
          <a:p>
            <a:pPr algn="l"/>
            <a:r>
              <a:rPr lang="en-US" sz="1000" b="1" dirty="0">
                <a:latin typeface="Tahoma" panose="020B0604030504040204" pitchFamily="34" charset="0"/>
                <a:ea typeface="Tahoma" panose="020B0604030504040204" pitchFamily="34" charset="0"/>
                <a:cs typeface="Tahoma" panose="020B0604030504040204" pitchFamily="34" charset="0"/>
              </a:rPr>
              <a:t>Internet of Things: </a:t>
            </a:r>
            <a:r>
              <a:rPr lang="en-US" sz="1000" dirty="0">
                <a:latin typeface="Tahoma" panose="020B0604030504040204" pitchFamily="34" charset="0"/>
                <a:ea typeface="Tahoma" panose="020B0604030504040204" pitchFamily="34" charset="0"/>
                <a:cs typeface="Tahoma" panose="020B0604030504040204" pitchFamily="34" charset="0"/>
              </a:rPr>
              <a:t>(IOT) </a:t>
            </a:r>
            <a:r>
              <a:rPr lang="en-US" sz="1000" b="0" i="0" dirty="0">
                <a:solidFill>
                  <a:srgbClr val="161513"/>
                </a:solidFill>
                <a:effectLst/>
                <a:latin typeface="Tahoma" panose="020B0604030504040204" pitchFamily="34" charset="0"/>
                <a:ea typeface="Tahoma" panose="020B0604030504040204" pitchFamily="34" charset="0"/>
                <a:cs typeface="Tahoma" panose="020B0604030504040204" pitchFamily="34" charset="0"/>
              </a:rPr>
              <a:t>The Internet of Things describes the network of physical objects—“things”—that are embedded with sensors, software, and other technologies for the purpose of connecting and exchanging data with other devices and systems over the internet. These devices range from ordinary household objects to sophisticated industrial tools. There are more than 8 billion “things” connected IoT devices today.  In safety this would be considered wearables such as gas monitors, sensors on </a:t>
            </a:r>
            <a:r>
              <a:rPr lang="en-US" sz="1000" dirty="0">
                <a:solidFill>
                  <a:srgbClr val="161513"/>
                </a:solidFill>
                <a:latin typeface="Tahoma" panose="020B0604030504040204" pitchFamily="34" charset="0"/>
                <a:ea typeface="Tahoma" panose="020B0604030504040204" pitchFamily="34" charset="0"/>
                <a:cs typeface="Tahoma" panose="020B0604030504040204" pitchFamily="34" charset="0"/>
              </a:rPr>
              <a:t>trucks etc.  While the idea of IoT has been in existence for a long time, a collection of recent advances in a number of different technologies has made it practical.  </a:t>
            </a:r>
          </a:p>
          <a:p>
            <a:pPr marL="174982" indent="-174982">
              <a:buFont typeface="Arial" panose="020B0604020202020204" pitchFamily="34" charset="0"/>
              <a:buChar char="•"/>
            </a:pPr>
            <a:r>
              <a:rPr lang="en-US" sz="1000" dirty="0">
                <a:solidFill>
                  <a:srgbClr val="161513"/>
                </a:solidFill>
                <a:latin typeface="Tahoma" panose="020B0604030504040204" pitchFamily="34" charset="0"/>
                <a:ea typeface="Tahoma" panose="020B0604030504040204" pitchFamily="34" charset="0"/>
                <a:cs typeface="Tahoma" panose="020B0604030504040204" pitchFamily="34" charset="0"/>
              </a:rPr>
              <a:t>Access to low-cost, low-power sensor technology. Affordable and reliable sensors are making IoT technology possible for more manufacturers.</a:t>
            </a:r>
          </a:p>
          <a:p>
            <a:pPr marL="174982" indent="-174982">
              <a:buFont typeface="Arial" panose="020B0604020202020204" pitchFamily="34" charset="0"/>
              <a:buChar char="•"/>
            </a:pPr>
            <a:r>
              <a:rPr lang="en-US" sz="1000" dirty="0">
                <a:solidFill>
                  <a:srgbClr val="161513"/>
                </a:solidFill>
                <a:latin typeface="Tahoma" panose="020B0604030504040204" pitchFamily="34" charset="0"/>
                <a:ea typeface="Tahoma" panose="020B0604030504040204" pitchFamily="34" charset="0"/>
                <a:cs typeface="Tahoma" panose="020B0604030504040204" pitchFamily="34" charset="0"/>
              </a:rPr>
              <a:t>Connectivity. A host of network protocols (5G and 6G networks) for the internet has made it easy to connect sensors to the cloud and to other “things” for efficient data transfer.</a:t>
            </a:r>
          </a:p>
          <a:p>
            <a:pPr marL="174982" indent="-174982">
              <a:buFont typeface="Arial" panose="020B0604020202020204" pitchFamily="34" charset="0"/>
              <a:buChar char="•"/>
            </a:pPr>
            <a:r>
              <a:rPr lang="en-US" sz="1000" dirty="0">
                <a:solidFill>
                  <a:srgbClr val="161513"/>
                </a:solidFill>
                <a:latin typeface="Tahoma" panose="020B0604030504040204" pitchFamily="34" charset="0"/>
                <a:ea typeface="Tahoma" panose="020B0604030504040204" pitchFamily="34" charset="0"/>
                <a:cs typeface="Tahoma" panose="020B0604030504040204" pitchFamily="34" charset="0"/>
              </a:rPr>
              <a:t>Cloud computing platforms. The increase in the availability of cloud platforms enables both businesses and consumers to access the infrastructure they need to scale up without actually having to manage it all.</a:t>
            </a:r>
          </a:p>
          <a:p>
            <a:pPr marL="174982" indent="-174982">
              <a:buFont typeface="Arial" panose="020B0604020202020204" pitchFamily="34" charset="0"/>
              <a:buChar char="•"/>
            </a:pPr>
            <a:r>
              <a:rPr lang="en-US" sz="1000" dirty="0">
                <a:solidFill>
                  <a:srgbClr val="161513"/>
                </a:solidFill>
                <a:latin typeface="Tahoma" panose="020B0604030504040204" pitchFamily="34" charset="0"/>
                <a:ea typeface="Tahoma" panose="020B0604030504040204" pitchFamily="34" charset="0"/>
                <a:cs typeface="Tahoma" panose="020B0604030504040204" pitchFamily="34" charset="0"/>
              </a:rPr>
              <a:t>Machine learning and analytics. With advances in machine learning and analytics, along with access to varied and vast amounts of data stored in the cloud, businesses can gather insights faster and more easily. The emergence of these allied technologies continues to push the boundaries of IoT and the data produced by IoT also feeds these technologies.</a:t>
            </a:r>
          </a:p>
          <a:p>
            <a:pPr marL="174982" indent="-174982">
              <a:buFont typeface="Arial" panose="020B0604020202020204" pitchFamily="34" charset="0"/>
              <a:buChar char="•"/>
            </a:pPr>
            <a:r>
              <a:rPr lang="en-US" sz="1000" dirty="0">
                <a:solidFill>
                  <a:srgbClr val="161513"/>
                </a:solidFill>
                <a:latin typeface="Tahoma" panose="020B0604030504040204" pitchFamily="34" charset="0"/>
                <a:ea typeface="Tahoma" panose="020B0604030504040204" pitchFamily="34" charset="0"/>
                <a:cs typeface="Tahoma" panose="020B0604030504040204" pitchFamily="34" charset="0"/>
              </a:rPr>
              <a:t>Conversational artificial intelligence (AI). Advances in neural networks have brought natural-language processing (NLP) to IoT devices (such as digital personal assistants Alexa, Cortana, and Siri) and made them appealing, affordable, and viable for home use.</a:t>
            </a:r>
          </a:p>
          <a:p>
            <a:pPr marL="174982" indent="-174982">
              <a:buFont typeface="Arial" panose="020B0604020202020204" pitchFamily="34" charset="0"/>
              <a:buChar char="•"/>
            </a:pPr>
            <a:endParaRPr lang="en-US" sz="1000" dirty="0">
              <a:solidFill>
                <a:srgbClr val="161513"/>
              </a:solidFill>
              <a:latin typeface="Tahoma" panose="020B0604030504040204" pitchFamily="34" charset="0"/>
              <a:ea typeface="Tahoma" panose="020B0604030504040204" pitchFamily="34" charset="0"/>
              <a:cs typeface="Tahoma" panose="020B0604030504040204" pitchFamily="34" charset="0"/>
            </a:endParaRPr>
          </a:p>
          <a:p>
            <a:pPr algn="l"/>
            <a:r>
              <a:rPr lang="en-US" sz="1000" b="1"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5G Networks:</a:t>
            </a:r>
            <a:r>
              <a:rPr lang="en-US" sz="1000" b="0"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 </a:t>
            </a:r>
            <a:r>
              <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5G is the </a:t>
            </a:r>
            <a:r>
              <a:rPr lang="en-US" sz="1000" b="0" i="0" dirty="0">
                <a:solidFill>
                  <a:srgbClr val="040C28"/>
                </a:solidFill>
                <a:effectLst/>
                <a:latin typeface="Tahoma" panose="020B0604030504040204" pitchFamily="34" charset="0"/>
                <a:ea typeface="Tahoma" panose="020B0604030504040204" pitchFamily="34" charset="0"/>
                <a:cs typeface="Tahoma" panose="020B0604030504040204" pitchFamily="34" charset="0"/>
              </a:rPr>
              <a:t>fifth generation of wireless cellular technology</a:t>
            </a:r>
            <a:r>
              <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 offering higher upload and download speeds, more consistent connections, and improved capacity than previous networks. </a:t>
            </a:r>
            <a:r>
              <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5G is much faster and more reliable than the currently popular 4G networks and has the potential to transform the way we use the internet to access applications, social networks, and information. For example, technologies like self-driving cars, advanced gaming applications, in cab cameras and other communications devices, and live streaming media that require very reliable, high-speed data connections.  The demand for internet access, combined with the emergence of new technologies such as </a:t>
            </a:r>
            <a:r>
              <a:rPr lang="en-US" sz="1000" b="0" i="0" u="sng" dirty="0">
                <a:solidFill>
                  <a:srgbClr val="0972D3"/>
                </a:solidFill>
                <a:effectLst/>
                <a:latin typeface="Tahoma" panose="020B0604030504040204" pitchFamily="34" charset="0"/>
                <a:ea typeface="Tahoma" panose="020B0604030504040204" pitchFamily="34" charset="0"/>
                <a:cs typeface="Tahoma" panose="020B0604030504040204" pitchFamily="34" charset="0"/>
              </a:rPr>
              <a:t>artificial intelligence</a:t>
            </a:r>
            <a:r>
              <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US" sz="1000" b="0" i="0" u="sng" dirty="0">
                <a:solidFill>
                  <a:srgbClr val="0972D3"/>
                </a:solidFill>
                <a:effectLst/>
                <a:latin typeface="Tahoma" panose="020B0604030504040204" pitchFamily="34" charset="0"/>
                <a:ea typeface="Tahoma" panose="020B0604030504040204" pitchFamily="34" charset="0"/>
                <a:cs typeface="Tahoma" panose="020B0604030504040204" pitchFamily="34" charset="0"/>
              </a:rPr>
              <a:t>the Internet of Things (IoT)</a:t>
            </a:r>
            <a:r>
              <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and </a:t>
            </a:r>
            <a:r>
              <a:rPr lang="en-US" sz="1000" b="0" i="0" u="sng" dirty="0">
                <a:solidFill>
                  <a:srgbClr val="0972D3"/>
                </a:solidFill>
                <a:effectLst/>
                <a:latin typeface="Tahoma" panose="020B0604030504040204" pitchFamily="34" charset="0"/>
                <a:ea typeface="Tahoma" panose="020B0604030504040204" pitchFamily="34" charset="0"/>
                <a:cs typeface="Tahoma" panose="020B0604030504040204" pitchFamily="34" charset="0"/>
              </a:rPr>
              <a:t>automation</a:t>
            </a:r>
            <a:r>
              <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are driving a massive increase in the amount of data created.  Data creation is growing exponentially, with volumes set to increase by several hundred zettabytes over the coming decade. The current mobile infrastructure was not designed for such a high information load and requires upgrading.  5G could help to support and scale several applications like cloud-connected traffic control, drone delivery, video chatting etc..   From global payments and emergency response to distance education and mobile workforce, the benefits and applications of 5G are limitless. It has the potential to transform the world of work, the global economy, and people's lives.</a:t>
            </a:r>
          </a:p>
          <a:p>
            <a:pPr algn="l"/>
            <a:endPar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endParaRPr>
          </a:p>
          <a:p>
            <a:pPr algn="l"/>
            <a:r>
              <a:rPr lang="en-US" sz="10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Digital Twinning:</a:t>
            </a:r>
            <a:r>
              <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 digital twin works by digitally replicating a physical asset in the virtual environment, including its functionality, features, and behavior. A real-time digital representation of the asset is created using smart sensors that collect data from the product. You can use the representation across the lifecycle of an asset, from initial product testing to real-world operating and decommissioning.</a:t>
            </a:r>
          </a:p>
          <a:p>
            <a:pPr algn="l"/>
            <a:r>
              <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Digital twins use several technologies to provide a digital model of an asset including AI, ML, IOT and rely on 5G for information processing. </a:t>
            </a:r>
          </a:p>
          <a:p>
            <a:pPr algn="l"/>
            <a:endPar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endParaRPr>
          </a:p>
          <a:p>
            <a:pPr algn="l"/>
            <a:r>
              <a:rPr lang="en-US" sz="1000" b="1"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Virtual Reality:</a:t>
            </a:r>
            <a:r>
              <a:rPr lang="en-US" sz="1000"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Virtual Reality (VR) is </a:t>
            </a:r>
            <a:r>
              <a:rPr lang="en-US" sz="1000" b="0" i="0" dirty="0">
                <a:solidFill>
                  <a:srgbClr val="040C28"/>
                </a:solidFill>
                <a:effectLst/>
                <a:latin typeface="Tahoma" panose="020B0604030504040204" pitchFamily="34" charset="0"/>
                <a:ea typeface="Tahoma" panose="020B0604030504040204" pitchFamily="34" charset="0"/>
                <a:cs typeface="Tahoma" panose="020B0604030504040204" pitchFamily="34" charset="0"/>
              </a:rPr>
              <a:t>a computer-generated environment with scenes and objects that appear to be real, making the user feel they are immersed in their surroundings</a:t>
            </a:r>
            <a:r>
              <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 This environment is perceived through a device known as a Virtual Reality headset or helmet.</a:t>
            </a:r>
          </a:p>
          <a:p>
            <a:pPr algn="l"/>
            <a:endPar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endParaRPr>
          </a:p>
          <a:p>
            <a:pPr algn="l"/>
            <a:r>
              <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And finally, </a:t>
            </a:r>
            <a:r>
              <a:rPr lang="en-US" sz="1000" b="1"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Augmented Reality:</a:t>
            </a:r>
            <a:r>
              <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 Augmented reality is </a:t>
            </a:r>
            <a:r>
              <a:rPr lang="en-US" sz="1000" b="0" i="0" dirty="0">
                <a:solidFill>
                  <a:srgbClr val="040C28"/>
                </a:solidFill>
                <a:effectLst/>
                <a:latin typeface="Tahoma" panose="020B0604030504040204" pitchFamily="34" charset="0"/>
                <a:ea typeface="Tahoma" panose="020B0604030504040204" pitchFamily="34" charset="0"/>
                <a:cs typeface="Tahoma" panose="020B0604030504040204" pitchFamily="34" charset="0"/>
              </a:rPr>
              <a:t>an interactive experience that enhances the real world with computer-generated perceptual information</a:t>
            </a:r>
            <a:r>
              <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 Using software, apps, and hardware such as AR glasses, augmented reality overlays digital content onto real-life environments and objects.</a:t>
            </a:r>
          </a:p>
          <a:p>
            <a:pPr algn="l"/>
            <a:endPar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endParaRPr>
          </a:p>
          <a:p>
            <a:pPr algn="l"/>
            <a:r>
              <a:rPr lang="en-US" sz="1000" b="0" i="0" dirty="0">
                <a:solidFill>
                  <a:srgbClr val="4D5156"/>
                </a:solidFill>
                <a:effectLst/>
                <a:latin typeface="Tahoma" panose="020B0604030504040204" pitchFamily="34" charset="0"/>
                <a:ea typeface="Tahoma" panose="020B0604030504040204" pitchFamily="34" charset="0"/>
                <a:cs typeface="Tahoma" panose="020B0604030504040204" pitchFamily="34" charset="0"/>
              </a:rPr>
              <a:t>These 6 tools all make up what we know today as the Intelligence age.</a:t>
            </a:r>
            <a:endParaRPr lang="en-US" sz="1000" dirty="0">
              <a:solidFill>
                <a:srgbClr val="161513"/>
              </a:solidFill>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5"/>
          </p:nvPr>
        </p:nvSpPr>
        <p:spPr/>
        <p:txBody>
          <a:bodyPr/>
          <a:lstStyle/>
          <a:p>
            <a:fld id="{1EAB2E3C-8CB3-49B8-8DA0-6444CEAEEF49}" type="slidenum">
              <a:rPr lang="en-US" smtClean="0"/>
              <a:t>8</a:t>
            </a:fld>
            <a:endParaRPr lang="en-US"/>
          </a:p>
        </p:txBody>
      </p:sp>
    </p:spTree>
    <p:extLst>
      <p:ext uri="{BB962C8B-B14F-4D97-AF65-F5344CB8AC3E}">
        <p14:creationId xmlns:p14="http://schemas.microsoft.com/office/powerpoint/2010/main" val="25397072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while this may still sound like science fiction to some of us… this is already embedded in our industry today.  Take a look at the screen here.  There are hundreds of different applications in place in most of our fleets today that take advantage of all 6 of the technologies we just mentioned.  We use sensors to receive massive amounts of sate, onboard systems to improve safety and predictability, positioning and tracking systems and augmented and virtual reality can transform the training industry.  </a:t>
            </a:r>
          </a:p>
          <a:p>
            <a:endParaRPr lang="en-US" dirty="0"/>
          </a:p>
          <a:p>
            <a:r>
              <a:rPr lang="en-US" dirty="0"/>
              <a:t>In 2019 truck news conducted a Canada wide survey of the trucking industry to look at what technologies the Canadian Trucking industry were using and wanted to see more of from an “emerging technologies” perspective.  At that time… yes, only 5 short years ago… more than half the industry responded that technologies were making the industry safer in most situations.</a:t>
            </a:r>
            <a:r>
              <a:rPr lang="en-US" b="0" i="0" dirty="0">
                <a:solidFill>
                  <a:schemeClr val="tx1"/>
                </a:solidFill>
                <a:effectLst/>
                <a:latin typeface="+mn-lt"/>
              </a:rPr>
              <a:t>  </a:t>
            </a:r>
            <a:r>
              <a:rPr lang="en-US" b="0" i="0" dirty="0">
                <a:solidFill>
                  <a:srgbClr val="222222"/>
                </a:solidFill>
                <a:effectLst/>
                <a:latin typeface="kepler-std"/>
              </a:rPr>
              <a:t>Thirty-four percent expected to see the widespread use of Level 4 automation – trucks that essentially drive themselves – in 11 to 20 years and now that technology is closer than ever to adoption IF jurisdictions don’t outright ban “driverless trucks”.  </a:t>
            </a:r>
          </a:p>
          <a:p>
            <a:pPr marL="0" indent="0">
              <a:buFont typeface="Arial" panose="020B0604020202020204" pitchFamily="34" charset="0"/>
              <a:buNone/>
            </a:pPr>
            <a:endParaRPr lang="en-US" b="0" i="0" dirty="0">
              <a:solidFill>
                <a:srgbClr val="222222"/>
              </a:solidFill>
              <a:effectLst/>
              <a:latin typeface="kepler-std"/>
            </a:endParaRPr>
          </a:p>
          <a:p>
            <a:pPr marL="0" indent="0">
              <a:buFont typeface="Arial" panose="020B0604020202020204" pitchFamily="34" charset="0"/>
              <a:buNone/>
            </a:pPr>
            <a:r>
              <a:rPr lang="en-US" b="0" i="0" dirty="0">
                <a:solidFill>
                  <a:srgbClr val="222222"/>
                </a:solidFill>
                <a:effectLst/>
                <a:latin typeface="kepler-std"/>
              </a:rPr>
              <a:t>The latest advancements we see in the industry which are widespread today is Advanced Driver Assistance Systems or ADAS. ADAS </a:t>
            </a:r>
            <a:r>
              <a:rPr lang="en-US" sz="1200" dirty="0">
                <a:latin typeface="Tahoma" panose="020B0604030504040204" pitchFamily="34" charset="0"/>
                <a:ea typeface="Tahoma" panose="020B0604030504040204" pitchFamily="34" charset="0"/>
                <a:cs typeface="Tahoma" panose="020B0604030504040204" pitchFamily="34" charset="0"/>
              </a:rPr>
              <a:t>use IOT and advanced sensors focusing on enhancing driver safety, improving vehicle efficiency, and reducing the potential for accidents.  These advancements, coupled with next generation electric, hybrid, hydrogen or other next gen fuel trucks are also advancing at breakneck speeds. </a:t>
            </a:r>
            <a:endParaRPr lang="en-US" b="0" i="0" dirty="0">
              <a:solidFill>
                <a:srgbClr val="222222"/>
              </a:solidFill>
              <a:effectLst/>
              <a:latin typeface="kepler-std"/>
            </a:endParaRPr>
          </a:p>
          <a:p>
            <a:pPr marL="0" indent="0">
              <a:buFont typeface="Arial" panose="020B0604020202020204" pitchFamily="34" charset="0"/>
              <a:buNone/>
            </a:pPr>
            <a:endParaRPr lang="en-US" b="0" i="0" dirty="0">
              <a:solidFill>
                <a:srgbClr val="222222"/>
              </a:solidFill>
              <a:effectLst/>
              <a:latin typeface="kepler-std"/>
            </a:endParaRPr>
          </a:p>
          <a:p>
            <a:pPr marL="0" indent="0">
              <a:buFont typeface="Arial" panose="020B0604020202020204" pitchFamily="34" charset="0"/>
              <a:buNone/>
            </a:pPr>
            <a:r>
              <a:rPr lang="en-US" b="0" i="0" dirty="0">
                <a:solidFill>
                  <a:srgbClr val="222222"/>
                </a:solidFill>
                <a:effectLst/>
                <a:latin typeface="kepler-std"/>
              </a:rPr>
              <a:t>We are more connected now than ever before to our “assets” and they are more connected than ever before to the driver’s actions behind the wheel in real time.  The question we have to ask is… Does this make us more connected to our people, or less connected?</a:t>
            </a:r>
            <a:endParaRPr lang="en-US" dirty="0"/>
          </a:p>
        </p:txBody>
      </p:sp>
      <p:sp>
        <p:nvSpPr>
          <p:cNvPr id="4" name="Slide Number Placeholder 3"/>
          <p:cNvSpPr>
            <a:spLocks noGrp="1"/>
          </p:cNvSpPr>
          <p:nvPr>
            <p:ph type="sldNum" sz="quarter" idx="5"/>
          </p:nvPr>
        </p:nvSpPr>
        <p:spPr/>
        <p:txBody>
          <a:bodyPr/>
          <a:lstStyle/>
          <a:p>
            <a:fld id="{1EAB2E3C-8CB3-49B8-8DA0-6444CEAEEF49}" type="slidenum">
              <a:rPr lang="en-US" smtClean="0"/>
              <a:t>9</a:t>
            </a:fld>
            <a:endParaRPr lang="en-US"/>
          </a:p>
        </p:txBody>
      </p:sp>
    </p:spTree>
    <p:extLst>
      <p:ext uri="{BB962C8B-B14F-4D97-AF65-F5344CB8AC3E}">
        <p14:creationId xmlns:p14="http://schemas.microsoft.com/office/powerpoint/2010/main" val="1135243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07B204-1FDF-4190-B0C9-79E1068D7484}"/>
              </a:ext>
            </a:extLst>
          </p:cNvPr>
          <p:cNvPicPr>
            <a:picLocks noChangeAspect="1"/>
          </p:cNvPicPr>
          <p:nvPr userDrawn="1"/>
        </p:nvPicPr>
        <p:blipFill>
          <a:blip r:embed="rId2"/>
          <a:stretch>
            <a:fillRect/>
          </a:stretch>
        </p:blipFill>
        <p:spPr>
          <a:xfrm flipH="1" flipV="1">
            <a:off x="0" y="-14301"/>
            <a:ext cx="12193312" cy="6872299"/>
          </a:xfrm>
          <a:prstGeom prst="rect">
            <a:avLst/>
          </a:prstGeom>
        </p:spPr>
      </p:pic>
      <p:grpSp>
        <p:nvGrpSpPr>
          <p:cNvPr id="19" name="Group 18">
            <a:extLst>
              <a:ext uri="{FF2B5EF4-FFF2-40B4-BE49-F238E27FC236}">
                <a16:creationId xmlns:a16="http://schemas.microsoft.com/office/drawing/2014/main" id="{2B7E2182-1E05-41A4-8F41-F9D823D16704}"/>
              </a:ext>
              <a:ext uri="{C183D7F6-B498-43B3-948B-1728B52AA6E4}">
                <adec:decorative xmlns:adec="http://schemas.microsoft.com/office/drawing/2017/decorative" val="1"/>
              </a:ext>
            </a:extLst>
          </p:cNvPr>
          <p:cNvGrpSpPr/>
          <p:nvPr userDrawn="1"/>
        </p:nvGrpSpPr>
        <p:grpSpPr bwMode="white">
          <a:xfrm>
            <a:off x="4573312" y="234094"/>
            <a:ext cx="7376746" cy="4149970"/>
            <a:chOff x="2989385" y="1679331"/>
            <a:chExt cx="7376746" cy="2681654"/>
          </a:xfrm>
        </p:grpSpPr>
        <p:cxnSp>
          <p:nvCxnSpPr>
            <p:cNvPr id="20" name="Straight Connector 19">
              <a:extLst>
                <a:ext uri="{FF2B5EF4-FFF2-40B4-BE49-F238E27FC236}">
                  <a16:creationId xmlns:a16="http://schemas.microsoft.com/office/drawing/2014/main" id="{7A86107C-BEC1-43B8-A27B-4D988B5315F6}"/>
                </a:ext>
              </a:extLst>
            </p:cNvPr>
            <p:cNvCxnSpPr/>
            <p:nvPr/>
          </p:nvCxnSpPr>
          <p:spPr bwMode="white">
            <a:xfrm>
              <a:off x="2989385" y="1679331"/>
              <a:ext cx="7376746"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1" name="Straight Connector 20">
              <a:extLst>
                <a:ext uri="{FF2B5EF4-FFF2-40B4-BE49-F238E27FC236}">
                  <a16:creationId xmlns:a16="http://schemas.microsoft.com/office/drawing/2014/main" id="{C9461D1C-0F6D-4BC5-B4ED-F93B7DC86789}"/>
                </a:ext>
              </a:extLst>
            </p:cNvPr>
            <p:cNvCxnSpPr/>
            <p:nvPr/>
          </p:nvCxnSpPr>
          <p:spPr bwMode="white">
            <a:xfrm>
              <a:off x="10366130" y="1688123"/>
              <a:ext cx="0" cy="2672862"/>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E210ED14-D881-4351-A4CB-BE601B2408A4}"/>
                </a:ext>
              </a:extLst>
            </p:cNvPr>
            <p:cNvCxnSpPr/>
            <p:nvPr/>
          </p:nvCxnSpPr>
          <p:spPr bwMode="white">
            <a:xfrm>
              <a:off x="2989385" y="1679331"/>
              <a:ext cx="0" cy="267480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3" name="Straight Connector 22">
              <a:extLst>
                <a:ext uri="{FF2B5EF4-FFF2-40B4-BE49-F238E27FC236}">
                  <a16:creationId xmlns:a16="http://schemas.microsoft.com/office/drawing/2014/main" id="{AD077D16-D59B-42E6-8B4B-F2BA365EF672}"/>
                </a:ext>
              </a:extLst>
            </p:cNvPr>
            <p:cNvCxnSpPr/>
            <p:nvPr/>
          </p:nvCxnSpPr>
          <p:spPr bwMode="white">
            <a:xfrm>
              <a:off x="2989385" y="4354131"/>
              <a:ext cx="1740877" cy="0"/>
            </a:xfrm>
            <a:prstGeom prst="line">
              <a:avLst/>
            </a:prstGeom>
            <a:ln/>
          </p:spPr>
          <p:style>
            <a:lnRef idx="3">
              <a:schemeClr val="accent6"/>
            </a:lnRef>
            <a:fillRef idx="0">
              <a:schemeClr val="accent6"/>
            </a:fillRef>
            <a:effectRef idx="2">
              <a:schemeClr val="accent6"/>
            </a:effectRef>
            <a:fontRef idx="minor">
              <a:schemeClr val="tx1"/>
            </a:fontRef>
          </p:style>
        </p:cxnSp>
        <p:cxnSp>
          <p:nvCxnSpPr>
            <p:cNvPr id="24" name="Straight Connector 23">
              <a:extLst>
                <a:ext uri="{FF2B5EF4-FFF2-40B4-BE49-F238E27FC236}">
                  <a16:creationId xmlns:a16="http://schemas.microsoft.com/office/drawing/2014/main" id="{5FD737C4-CDB2-4C52-8C60-71869F53DF4F}"/>
                </a:ext>
              </a:extLst>
            </p:cNvPr>
            <p:cNvCxnSpPr/>
            <p:nvPr/>
          </p:nvCxnSpPr>
          <p:spPr bwMode="white">
            <a:xfrm>
              <a:off x="8625254" y="4360985"/>
              <a:ext cx="1740877" cy="0"/>
            </a:xfrm>
            <a:prstGeom prst="line">
              <a:avLst/>
            </a:prstGeom>
            <a:ln/>
          </p:spPr>
          <p:style>
            <a:lnRef idx="3">
              <a:schemeClr val="accent6"/>
            </a:lnRef>
            <a:fillRef idx="0">
              <a:schemeClr val="accent6"/>
            </a:fillRef>
            <a:effectRef idx="2">
              <a:schemeClr val="accent6"/>
            </a:effectRef>
            <a:fontRef idx="minor">
              <a:schemeClr val="tx1"/>
            </a:fontRef>
          </p:style>
        </p:cxnSp>
      </p:grpSp>
      <p:sp>
        <p:nvSpPr>
          <p:cNvPr id="2" name="Title 1">
            <a:extLst>
              <a:ext uri="{FF2B5EF4-FFF2-40B4-BE49-F238E27FC236}">
                <a16:creationId xmlns:a16="http://schemas.microsoft.com/office/drawing/2014/main" id="{FEE0C2EE-D90C-41C1-A235-D4372B9BC7BB}"/>
              </a:ext>
            </a:extLst>
          </p:cNvPr>
          <p:cNvSpPr>
            <a:spLocks noGrp="1"/>
          </p:cNvSpPr>
          <p:nvPr>
            <p:ph type="ctrTitle" hasCustomPrompt="1"/>
          </p:nvPr>
        </p:nvSpPr>
        <p:spPr>
          <a:xfrm>
            <a:off x="4868563" y="628233"/>
            <a:ext cx="6918278" cy="2387600"/>
          </a:xfrm>
        </p:spPr>
        <p:txBody>
          <a:bodyPr anchor="b">
            <a:normAutofit/>
          </a:bodyPr>
          <a:lstStyle>
            <a:lvl1pPr algn="ctr">
              <a:defRPr lang="en-US" sz="6000" kern="1200" dirty="0" smtClean="0">
                <a:solidFill>
                  <a:schemeClr val="tx1"/>
                </a:solidFill>
                <a:latin typeface="+mj-lt"/>
                <a:ea typeface="+mj-ea"/>
                <a:cs typeface="+mj-cs"/>
              </a:defRPr>
            </a:lvl1pPr>
          </a:lstStyle>
          <a:p>
            <a:r>
              <a:rPr lang="en-US"/>
              <a:t>Presentation Title</a:t>
            </a:r>
          </a:p>
        </p:txBody>
      </p:sp>
      <p:sp>
        <p:nvSpPr>
          <p:cNvPr id="3" name="Subtitle 2">
            <a:extLst>
              <a:ext uri="{FF2B5EF4-FFF2-40B4-BE49-F238E27FC236}">
                <a16:creationId xmlns:a16="http://schemas.microsoft.com/office/drawing/2014/main" id="{6360B1FA-8DC5-4204-891F-BF108C9E5740}"/>
              </a:ext>
            </a:extLst>
          </p:cNvPr>
          <p:cNvSpPr>
            <a:spLocks noGrp="1"/>
          </p:cNvSpPr>
          <p:nvPr>
            <p:ph type="subTitle" idx="1" hasCustomPrompt="1"/>
          </p:nvPr>
        </p:nvSpPr>
        <p:spPr>
          <a:xfrm>
            <a:off x="6315501" y="3978095"/>
            <a:ext cx="3893680" cy="803973"/>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smtClean="0">
                <a:solidFill>
                  <a:schemeClr val="tx1"/>
                </a:solidFill>
                <a:latin typeface="+mn-lt"/>
                <a:ea typeface="+mn-ea"/>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Instructor</a:t>
            </a:r>
          </a:p>
          <a:p>
            <a:r>
              <a:rPr lang="en-US"/>
              <a:t>Meeting date</a:t>
            </a:r>
          </a:p>
        </p:txBody>
      </p:sp>
      <p:pic>
        <p:nvPicPr>
          <p:cNvPr id="2052" name="Picture 4" descr="APTA Logo">
            <a:extLst>
              <a:ext uri="{FF2B5EF4-FFF2-40B4-BE49-F238E27FC236}">
                <a16:creationId xmlns:a16="http://schemas.microsoft.com/office/drawing/2014/main" id="{5BBDC091-C41A-429B-8E2C-D1CC65C969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13439" y="6385197"/>
            <a:ext cx="2058825" cy="3398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Maine Motor Transport Association ...">
            <a:extLst>
              <a:ext uri="{FF2B5EF4-FFF2-40B4-BE49-F238E27FC236}">
                <a16:creationId xmlns:a16="http://schemas.microsoft.com/office/drawing/2014/main" id="{93BD4B16-857A-396D-0814-3A82C0D7761D}"/>
              </a:ext>
            </a:extLst>
          </p:cNvPr>
          <p:cNvPicPr>
            <a:picLocks noChangeAspect="1" noChangeArrowheads="1"/>
          </p:cNvPicPr>
          <p:nvPr userDrawn="1"/>
        </p:nvPicPr>
        <p:blipFill>
          <a:blip r:embed="rId4">
            <a:extLst>
              <a:ext uri="{BEBA8EAE-BF5A-486C-A8C5-ECC9F3942E4B}">
                <a14:imgProps xmlns:a14="http://schemas.microsoft.com/office/drawing/2010/main">
                  <a14:imgLayer r:embed="rId5">
                    <a14:imgEffect>
                      <a14:backgroundRemoval t="2232" b="89286" l="9375" r="89286">
                        <a14:foregroundMark x1="11607" y1="66964" x2="53571" y2="52679"/>
                        <a14:foregroundMark x1="41518" y1="27679" x2="41518" y2="6696"/>
                        <a14:foregroundMark x1="60714" y1="42411" x2="52232" y2="21429"/>
                        <a14:foregroundMark x1="52232" y1="21429" x2="53571" y2="8929"/>
                        <a14:foregroundMark x1="43304" y1="2232" x2="58036" y2="22321"/>
                        <a14:foregroundMark x1="58036" y1="22321" x2="58036" y2="22321"/>
                        <a14:foregroundMark x1="41518" y1="58036" x2="24107" y2="63393"/>
                        <a14:foregroundMark x1="38839" y1="59821" x2="55357" y2="59821"/>
                        <a14:foregroundMark x1="38839" y1="59821" x2="23214" y2="53571"/>
                        <a14:foregroundMark x1="13393" y1="51786" x2="10714" y2="40625"/>
                      </a14:backgroundRemoval>
                    </a14:imgEffect>
                  </a14:imgLayer>
                </a14:imgProps>
              </a:ext>
              <a:ext uri="{28A0092B-C50C-407E-A947-70E740481C1C}">
                <a14:useLocalDpi xmlns:a14="http://schemas.microsoft.com/office/drawing/2010/main" val="0"/>
              </a:ext>
            </a:extLst>
          </a:blip>
          <a:srcRect/>
          <a:stretch>
            <a:fillRect/>
          </a:stretch>
        </p:blipFill>
        <p:spPr bwMode="auto">
          <a:xfrm>
            <a:off x="2521801" y="6167887"/>
            <a:ext cx="690111" cy="690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86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5B4E3-3DFD-4C1C-9DE5-38EE2C9A6D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6C8E4A-7E80-474D-B8F7-6342E4985D3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34F295-1A19-4921-87E5-3224F9C22DE3}"/>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5" name="Footer Placeholder 4">
            <a:extLst>
              <a:ext uri="{FF2B5EF4-FFF2-40B4-BE49-F238E27FC236}">
                <a16:creationId xmlns:a16="http://schemas.microsoft.com/office/drawing/2014/main" id="{D8D68F78-889F-414F-AC90-6F5E0A3A0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705307-82AE-4C20-AC25-280A4CD5A73D}"/>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2228310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51B67A-8921-46D9-95AC-CF8130AC6C9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A162A7-01E1-4F79-B64A-22DD8DE348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14295C-F95A-49F2-8815-2E54AD347A11}"/>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5" name="Footer Placeholder 4">
            <a:extLst>
              <a:ext uri="{FF2B5EF4-FFF2-40B4-BE49-F238E27FC236}">
                <a16:creationId xmlns:a16="http://schemas.microsoft.com/office/drawing/2014/main" id="{2F046FB5-DE7C-4108-BB2A-F5A25C109A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61EB5-32CA-4BAA-8CD4-364899DEC655}"/>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1819043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134415" y="1698964"/>
            <a:ext cx="11807369" cy="2513904"/>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a:p>
            </p:txBody>
          </p:sp>
        </p:grpSp>
        <p:grpSp>
          <p:nvGrpSpPr>
            <p:cNvPr id="7" name="Group 16">
              <a:extLst>
                <a:ext uri="{FF2B5EF4-FFF2-40B4-BE49-F238E27FC236}">
                  <a16:creationId xmlns:a16="http://schemas.microsoft.com/office/drawing/2014/main" id="{77AC8E05-0CD8-45C2-9372-8742EEBBFCAC}"/>
                </a:ext>
              </a:extLst>
            </p:cNvPr>
            <p:cNvGrpSpPr/>
            <p:nvPr userDrawn="1"/>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userDrawn="1"/>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a:p>
            </p:txBody>
          </p:sp>
          <p:sp>
            <p:nvSpPr>
              <p:cNvPr id="24" name="Freeform 27">
                <a:extLst>
                  <a:ext uri="{FF2B5EF4-FFF2-40B4-BE49-F238E27FC236}">
                    <a16:creationId xmlns:a16="http://schemas.microsoft.com/office/drawing/2014/main" id="{7ED97A46-131E-497B-B782-D4AD9EE0FBBA}"/>
                  </a:ext>
                </a:extLst>
              </p:cNvPr>
              <p:cNvSpPr>
                <a:spLocks/>
              </p:cNvSpPr>
              <p:nvPr userDrawn="1"/>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1"/>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1801"/>
              </a:p>
            </p:txBody>
          </p:sp>
        </p:gr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519157" y="274102"/>
            <a:ext cx="11038348" cy="484735"/>
          </a:xfrm>
          <a:prstGeom prst="rect">
            <a:avLst/>
          </a:prstGeom>
          <a:noFill/>
          <a:ln w="9525">
            <a:noFill/>
            <a:miter lim="800000"/>
            <a:headEnd/>
            <a:tailEnd/>
          </a:ln>
        </p:spPr>
        <p:txBody>
          <a:bodyPr lIns="45732" tIns="18293" rIns="27439" bIns="18293"/>
          <a:lstStyle>
            <a:lvl1pPr>
              <a:defRPr lang="en-US" sz="4001">
                <a:solidFill>
                  <a:srgbClr val="000000"/>
                </a:solidFill>
                <a:latin typeface="+mj-lt"/>
                <a:ea typeface="+mn-ea"/>
                <a:cs typeface="Arial" panose="020B0604020202020204" pitchFamily="34" charset="0"/>
              </a:defRPr>
            </a:lvl1pPr>
          </a:lstStyle>
          <a:p>
            <a:pPr marL="0" lvl="0" defTabSz="457200">
              <a:lnSpc>
                <a:spcPct val="85000"/>
              </a:lnSpc>
              <a:spcBef>
                <a:spcPts val="200"/>
              </a:spcBef>
            </a:pPr>
            <a:r>
              <a:rPr lang="en-US"/>
              <a:t>Click to edit Master title style</a:t>
            </a:r>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519157" y="831764"/>
            <a:ext cx="11037887"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1282700" y="1702907"/>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4787900" y="1706149"/>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8458200" y="1698964"/>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9359900" y="5615629"/>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6421489" y="5609984"/>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3165459" y="5610240"/>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176533" y="5609984"/>
            <a:ext cx="2603500" cy="341632"/>
          </a:xfrm>
          <a:prstGeom prst="rect">
            <a:avLst/>
          </a:prstGeom>
          <a:noFill/>
        </p:spPr>
        <p:txBody>
          <a:bodyPr wrap="square" rtlCol="0">
            <a:spAutoFit/>
          </a:bodyPr>
          <a:lstStyle>
            <a:lvl1pPr marL="0" indent="0">
              <a:buNone/>
              <a:defRPr lang="en-US" sz="1800" smtClean="0">
                <a:latin typeface="+mj-lt"/>
                <a:cs typeface="Arial" panose="020B0604020202020204" pitchFamily="34" charset="0"/>
              </a:defRPr>
            </a:lvl1pPr>
            <a:lvl2pPr>
              <a:defRPr lang="en-US" sz="1800" smtClean="0"/>
            </a:lvl2pPr>
            <a:lvl3pPr>
              <a:defRPr lang="en-US" sz="1800" smtClean="0"/>
            </a:lvl3pPr>
            <a:lvl4pPr>
              <a:defRPr lang="en-US" smtClean="0"/>
            </a:lvl4pPr>
            <a:lvl5pPr>
              <a:defRPr lang="en-US"/>
            </a:lvl5pPr>
          </a:lstStyle>
          <a:p>
            <a:pPr marL="0" lvl="0" defTabSz="4572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1303541" y="2100990"/>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179526" y="6021110"/>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3159815" y="6011204"/>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6421913" y="6011204"/>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9359900" y="6026372"/>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4777649" y="2100990"/>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8471303" y="2107369"/>
            <a:ext cx="2624002" cy="608372"/>
          </a:xfrm>
          <a:prstGeom prst="rect">
            <a:avLst/>
          </a:prstGeom>
          <a:noFill/>
        </p:spPr>
        <p:txBody>
          <a:bodyPr wrap="square" rtlCol="0">
            <a:spAutoFit/>
          </a:bodyPr>
          <a:lstStyle>
            <a:lvl1pPr>
              <a:defRPr lang="en-US" sz="1400" dirty="0" smtClean="0">
                <a:solidFill>
                  <a:schemeClr val="bg2">
                    <a:lumMod val="50000"/>
                  </a:schemeClr>
                </a:solidFill>
                <a:latin typeface="+mn-lt"/>
                <a:cs typeface="Arial" panose="020B0604020202020204" pitchFamily="34" charset="0"/>
              </a:defRPr>
            </a:lvl1pPr>
          </a:lstStyle>
          <a:p>
            <a:pPr marL="285750" lvl="0" indent="-285750" defTabSz="457200"/>
            <a:r>
              <a:rPr lang="en-US"/>
              <a:t>Click to edit Master text styles</a:t>
            </a:r>
          </a:p>
          <a:p>
            <a:pPr marL="285750" lvl="1" indent="-285750" defTabSz="457200"/>
            <a:r>
              <a:rPr lang="en-US"/>
              <a:t>Second level</a:t>
            </a:r>
          </a:p>
        </p:txBody>
      </p:sp>
    </p:spTree>
    <p:extLst>
      <p:ext uri="{BB962C8B-B14F-4D97-AF65-F5344CB8AC3E}">
        <p14:creationId xmlns:p14="http://schemas.microsoft.com/office/powerpoint/2010/main" val="34875568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B524A-214A-4A8A-A2ED-B152D6E8E4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7E5EA-C6B1-47D4-986C-D20447E5CE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DDB4C-49B5-48C9-917F-3B5FA6BAE96E}"/>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5" name="Footer Placeholder 4">
            <a:extLst>
              <a:ext uri="{FF2B5EF4-FFF2-40B4-BE49-F238E27FC236}">
                <a16:creationId xmlns:a16="http://schemas.microsoft.com/office/drawing/2014/main" id="{067948EA-3ABD-45D7-924D-801B53CCDC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1A1B7D-121D-421D-9E82-51DFAF1D5543}"/>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193508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40253-126A-4F7C-AC5B-6179277BBE9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56445D-5E2F-45A5-BF7B-209F978CD2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98435F-80C4-4DDD-9806-F8B527DA4C55}"/>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5" name="Footer Placeholder 4">
            <a:extLst>
              <a:ext uri="{FF2B5EF4-FFF2-40B4-BE49-F238E27FC236}">
                <a16:creationId xmlns:a16="http://schemas.microsoft.com/office/drawing/2014/main" id="{C4DF7CC4-E41E-4449-B86D-C54F9B11C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5D21F3-492A-42C2-96BB-DCFE36E32C50}"/>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3586596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F76B-2658-4D77-A4D5-EAFADCFC84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BCE702-188F-4C57-8BE6-F5AC08E8CF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FCE159-8C14-4BA9-A605-92BF03A387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9DAEEE-3780-4C28-B6C4-08CF6F8DFAF0}"/>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6" name="Footer Placeholder 5">
            <a:extLst>
              <a:ext uri="{FF2B5EF4-FFF2-40B4-BE49-F238E27FC236}">
                <a16:creationId xmlns:a16="http://schemas.microsoft.com/office/drawing/2014/main" id="{0BE81FDD-2AEF-4604-BD1E-99FDC1A4B5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9757132-DDC8-43C1-BC20-7FC17C624E97}"/>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1793239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7C8BD-1118-47A6-A475-5BCECDF19BB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A95089-5258-4AC6-9C58-EFC2A4A541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59B7F-8772-4BEF-90FC-F54F2B0DBD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5E16AB-7556-48A1-9C2B-60D3C50D32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A2302C-507A-4B56-AD09-1B59420D6ED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4901D9-015C-4A61-A9E2-E8B841380764}"/>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8" name="Footer Placeholder 7">
            <a:extLst>
              <a:ext uri="{FF2B5EF4-FFF2-40B4-BE49-F238E27FC236}">
                <a16:creationId xmlns:a16="http://schemas.microsoft.com/office/drawing/2014/main" id="{60EAECCB-FA0C-417F-85EB-0D8F3073C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7AE47A4-B0C8-47FD-98E5-91395A3AE317}"/>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822988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2D7E3-0E82-4BEE-ADB0-8D0374236A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87D4B3-0FE0-4076-AC27-4762A7BB4A5D}"/>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4" name="Footer Placeholder 3">
            <a:extLst>
              <a:ext uri="{FF2B5EF4-FFF2-40B4-BE49-F238E27FC236}">
                <a16:creationId xmlns:a16="http://schemas.microsoft.com/office/drawing/2014/main" id="{56EAD9B6-DD00-4C76-9D01-8814798173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D5B526C-A435-49A2-A53A-A71E32BDB6AB}"/>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31473212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533717-4D5E-44B5-B21C-D37F5C361856}"/>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3" name="Footer Placeholder 2">
            <a:extLst>
              <a:ext uri="{FF2B5EF4-FFF2-40B4-BE49-F238E27FC236}">
                <a16:creationId xmlns:a16="http://schemas.microsoft.com/office/drawing/2014/main" id="{E0AD7200-E7A4-4355-B7D1-C161B74A80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78760FF-143C-4371-AE34-486EB82B62CB}"/>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13449507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EBA9C-5E4F-4A76-A25F-D0DDB744E4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3363D2-BC18-44C7-A1D4-7E12C4B062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930898-B30B-4810-8785-4BCAF0B342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602EF3-2B1E-4325-BDE2-25CA7F53178D}"/>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6" name="Footer Placeholder 5">
            <a:extLst>
              <a:ext uri="{FF2B5EF4-FFF2-40B4-BE49-F238E27FC236}">
                <a16:creationId xmlns:a16="http://schemas.microsoft.com/office/drawing/2014/main" id="{B8B22A7B-DAE0-4595-BA51-07FDF0235C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7C4A0E-69F0-4DA8-9096-47320D8C9E29}"/>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367018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6C7D9-34D1-4CDF-BF8B-1EA3509DF1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4E61E9-9D45-49A9-8CA4-DBE8018CF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2A342B-899A-4A08-AD96-BFF5C46ED2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CE5395-44AC-4416-B15A-E35A49C7C248}"/>
              </a:ext>
            </a:extLst>
          </p:cNvPr>
          <p:cNvSpPr>
            <a:spLocks noGrp="1"/>
          </p:cNvSpPr>
          <p:nvPr>
            <p:ph type="dt" sz="half" idx="10"/>
          </p:nvPr>
        </p:nvSpPr>
        <p:spPr>
          <a:xfrm>
            <a:off x="838200" y="6356350"/>
            <a:ext cx="2743200" cy="365125"/>
          </a:xfrm>
          <a:prstGeom prst="rect">
            <a:avLst/>
          </a:prstGeom>
        </p:spPr>
        <p:txBody>
          <a:bodyPr/>
          <a:lstStyle/>
          <a:p>
            <a:fld id="{4D033CC4-DD83-454C-BF03-45879BC865B4}" type="datetimeFigureOut">
              <a:rPr lang="en-US" smtClean="0"/>
              <a:t>9/25/2024</a:t>
            </a:fld>
            <a:endParaRPr lang="en-US"/>
          </a:p>
        </p:txBody>
      </p:sp>
      <p:sp>
        <p:nvSpPr>
          <p:cNvPr id="6" name="Footer Placeholder 5">
            <a:extLst>
              <a:ext uri="{FF2B5EF4-FFF2-40B4-BE49-F238E27FC236}">
                <a16:creationId xmlns:a16="http://schemas.microsoft.com/office/drawing/2014/main" id="{5F1E7805-8E80-43E3-B5C2-C55898108E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7F60411-54EB-4257-9E3E-AC6D2BA9AB51}"/>
              </a:ext>
            </a:extLst>
          </p:cNvPr>
          <p:cNvSpPr>
            <a:spLocks noGrp="1"/>
          </p:cNvSpPr>
          <p:nvPr>
            <p:ph type="sldNum" sz="quarter" idx="12"/>
          </p:nvPr>
        </p:nvSpPr>
        <p:spPr>
          <a:xfrm>
            <a:off x="8610600" y="6356350"/>
            <a:ext cx="2743200" cy="365125"/>
          </a:xfrm>
          <a:prstGeom prst="rect">
            <a:avLst/>
          </a:prstGeom>
        </p:spPr>
        <p:txBody>
          <a:bodyPr/>
          <a:lstStyle/>
          <a:p>
            <a:fld id="{8496DA61-A33B-4D02-8AD0-FC401374D115}" type="slidenum">
              <a:rPr lang="en-US" smtClean="0"/>
              <a:t>‹#›</a:t>
            </a:fld>
            <a:endParaRPr lang="en-US"/>
          </a:p>
        </p:txBody>
      </p:sp>
    </p:spTree>
    <p:extLst>
      <p:ext uri="{BB962C8B-B14F-4D97-AF65-F5344CB8AC3E}">
        <p14:creationId xmlns:p14="http://schemas.microsoft.com/office/powerpoint/2010/main" val="3217124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DE2F136-1613-436C-AC74-BBB84AE7E008}"/>
              </a:ext>
            </a:extLst>
          </p:cNvPr>
          <p:cNvSpPr/>
          <p:nvPr userDrawn="1"/>
        </p:nvSpPr>
        <p:spPr>
          <a:xfrm>
            <a:off x="0" y="6469106"/>
            <a:ext cx="12192000" cy="338554"/>
          </a:xfrm>
          <a:prstGeom prst="rect">
            <a:avLst/>
          </a:prstGeom>
          <a:gradFill flip="none" rotWithShape="1">
            <a:gsLst>
              <a:gs pos="0">
                <a:srgbClr val="FFFFFF"/>
              </a:gs>
              <a:gs pos="95973">
                <a:srgbClr val="0D2444"/>
              </a:gs>
              <a:gs pos="47000">
                <a:srgbClr val="93939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C67B6D57-3ECB-4ABB-B06A-BE6964F2B8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0DF2BC-B7B5-4FAE-B3AA-65383602B5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a:extLst>
              <a:ext uri="{FF2B5EF4-FFF2-40B4-BE49-F238E27FC236}">
                <a16:creationId xmlns:a16="http://schemas.microsoft.com/office/drawing/2014/main" id="{9135628F-D821-4F68-AAF6-6B6F9E94D746}"/>
              </a:ext>
            </a:extLst>
          </p:cNvPr>
          <p:cNvSpPr/>
          <p:nvPr userDrawn="1"/>
        </p:nvSpPr>
        <p:spPr>
          <a:xfrm>
            <a:off x="0" y="0"/>
            <a:ext cx="12192000" cy="230188"/>
          </a:xfrm>
          <a:prstGeom prst="rect">
            <a:avLst/>
          </a:prstGeom>
          <a:solidFill>
            <a:srgbClr val="253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iamond 14">
            <a:extLst>
              <a:ext uri="{FF2B5EF4-FFF2-40B4-BE49-F238E27FC236}">
                <a16:creationId xmlns:a16="http://schemas.microsoft.com/office/drawing/2014/main" id="{9DF91395-35D6-4F9E-8620-8216757B70B0}"/>
              </a:ext>
            </a:extLst>
          </p:cNvPr>
          <p:cNvSpPr/>
          <p:nvPr userDrawn="1"/>
        </p:nvSpPr>
        <p:spPr>
          <a:xfrm>
            <a:off x="149016" y="6552660"/>
            <a:ext cx="228600" cy="228600"/>
          </a:xfrm>
          <a:prstGeom prst="diamond">
            <a:avLst/>
          </a:prstGeom>
          <a:solidFill>
            <a:srgbClr val="9393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iamond 16">
            <a:extLst>
              <a:ext uri="{FF2B5EF4-FFF2-40B4-BE49-F238E27FC236}">
                <a16:creationId xmlns:a16="http://schemas.microsoft.com/office/drawing/2014/main" id="{2A4B7C36-495B-4B5B-B2AA-82625809EAEF}"/>
              </a:ext>
            </a:extLst>
          </p:cNvPr>
          <p:cNvSpPr/>
          <p:nvPr userDrawn="1"/>
        </p:nvSpPr>
        <p:spPr>
          <a:xfrm>
            <a:off x="478165" y="6552660"/>
            <a:ext cx="228600" cy="228600"/>
          </a:xfrm>
          <a:prstGeom prst="diamond">
            <a:avLst/>
          </a:prstGeom>
          <a:gradFill flip="none" rotWithShape="1">
            <a:gsLst>
              <a:gs pos="0">
                <a:srgbClr val="929297"/>
              </a:gs>
              <a:gs pos="81000">
                <a:srgbClr val="253F7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iamond 17">
            <a:extLst>
              <a:ext uri="{FF2B5EF4-FFF2-40B4-BE49-F238E27FC236}">
                <a16:creationId xmlns:a16="http://schemas.microsoft.com/office/drawing/2014/main" id="{043CBE50-3057-4085-86C8-19470AFC5E98}"/>
              </a:ext>
            </a:extLst>
          </p:cNvPr>
          <p:cNvSpPr/>
          <p:nvPr userDrawn="1"/>
        </p:nvSpPr>
        <p:spPr>
          <a:xfrm>
            <a:off x="807314" y="6552660"/>
            <a:ext cx="228600" cy="228600"/>
          </a:xfrm>
          <a:prstGeom prst="diamond">
            <a:avLst/>
          </a:prstGeom>
          <a:solidFill>
            <a:srgbClr val="253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AEBDAFE-D1D4-4240-9DD0-668FA3536CE4}"/>
              </a:ext>
            </a:extLst>
          </p:cNvPr>
          <p:cNvSpPr txBox="1"/>
          <p:nvPr userDrawn="1"/>
        </p:nvSpPr>
        <p:spPr>
          <a:xfrm>
            <a:off x="8027066" y="6456994"/>
            <a:ext cx="4151008" cy="338554"/>
          </a:xfrm>
          <a:prstGeom prst="rect">
            <a:avLst/>
          </a:prstGeom>
          <a:noFill/>
        </p:spPr>
        <p:txBody>
          <a:bodyPr wrap="none" rtlCol="0">
            <a:spAutoFit/>
          </a:bodyPr>
          <a:lstStyle/>
          <a:p>
            <a:r>
              <a:rPr lang="en-US" sz="1600" b="1" dirty="0">
                <a:solidFill>
                  <a:schemeClr val="bg1"/>
                </a:solidFill>
              </a:rPr>
              <a:t>APTA / MMTA  Safety Council 2024 Conference</a:t>
            </a:r>
          </a:p>
        </p:txBody>
      </p:sp>
    </p:spTree>
    <p:extLst>
      <p:ext uri="{BB962C8B-B14F-4D97-AF65-F5344CB8AC3E}">
        <p14:creationId xmlns:p14="http://schemas.microsoft.com/office/powerpoint/2010/main" val="398570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hyperlink" Target="https://pixabay.com/en/blurb-communicate-speak-talk-48749/" TargetMode="Externa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24FB737-4D43-832A-38EB-F3076C198F4F}"/>
              </a:ext>
            </a:extLst>
          </p:cNvPr>
          <p:cNvSpPr txBox="1">
            <a:spLocks/>
          </p:cNvSpPr>
          <p:nvPr/>
        </p:nvSpPr>
        <p:spPr>
          <a:xfrm>
            <a:off x="4913533" y="1041400"/>
            <a:ext cx="6918278" cy="2387600"/>
          </a:xfrm>
          <a:prstGeom prst="rect">
            <a:avLst/>
          </a:prstGeom>
        </p:spPr>
        <p:txBody>
          <a:bodyPr vert="horz" lIns="91440" tIns="45720" rIns="91440" bIns="45720" rtlCol="0" anchor="b">
            <a:normAutofit fontScale="82500" lnSpcReduction="20000"/>
          </a:bodyPr>
          <a:lstStyle>
            <a:lvl1pPr algn="ctr" defTabSz="914400" rtl="0" eaLnBrk="1" latinLnBrk="0" hangingPunct="1">
              <a:lnSpc>
                <a:spcPct val="90000"/>
              </a:lnSpc>
              <a:spcBef>
                <a:spcPct val="0"/>
              </a:spcBef>
              <a:buNone/>
              <a:defRPr lang="en-US" sz="6000" kern="1200" dirty="0" smtClean="0">
                <a:solidFill>
                  <a:schemeClr val="tx1"/>
                </a:solidFill>
                <a:latin typeface="+mj-lt"/>
                <a:ea typeface="+mj-ea"/>
                <a:cs typeface="+mj-cs"/>
              </a:defRPr>
            </a:lvl1pPr>
          </a:lstStyle>
          <a:p>
            <a:r>
              <a:rPr lang="en-US" dirty="0"/>
              <a:t>How AI is expected to change the role of the Safety Manager in Trucking</a:t>
            </a:r>
          </a:p>
        </p:txBody>
      </p:sp>
      <p:sp>
        <p:nvSpPr>
          <p:cNvPr id="6" name="Subtitle 2">
            <a:extLst>
              <a:ext uri="{FF2B5EF4-FFF2-40B4-BE49-F238E27FC236}">
                <a16:creationId xmlns:a16="http://schemas.microsoft.com/office/drawing/2014/main" id="{075E5116-E4B6-9E4F-D793-3ED6B2DB7D11}"/>
              </a:ext>
            </a:extLst>
          </p:cNvPr>
          <p:cNvSpPr>
            <a:spLocks noGrp="1"/>
          </p:cNvSpPr>
          <p:nvPr>
            <p:ph type="subTitle" idx="1"/>
          </p:nvPr>
        </p:nvSpPr>
        <p:spPr>
          <a:xfrm>
            <a:off x="6315501" y="4083025"/>
            <a:ext cx="3893680" cy="638875"/>
          </a:xfrm>
        </p:spPr>
        <p:txBody>
          <a:bodyPr anchor="ctr" anchorCtr="0">
            <a:normAutofit lnSpcReduction="10000"/>
          </a:bodyPr>
          <a:lstStyle/>
          <a:p>
            <a:r>
              <a:rPr lang="en-US" b="1"/>
              <a:t>APTA / MMTA </a:t>
            </a:r>
          </a:p>
          <a:p>
            <a:r>
              <a:rPr lang="en-US" b="1" dirty="0"/>
              <a:t>2024 </a:t>
            </a:r>
            <a:r>
              <a:rPr lang="en-US" b="1"/>
              <a:t>Safety Council Discussion</a:t>
            </a:r>
          </a:p>
        </p:txBody>
      </p:sp>
      <p:sp>
        <p:nvSpPr>
          <p:cNvPr id="2" name="TextBox 1">
            <a:extLst>
              <a:ext uri="{FF2B5EF4-FFF2-40B4-BE49-F238E27FC236}">
                <a16:creationId xmlns:a16="http://schemas.microsoft.com/office/drawing/2014/main" id="{FF71E460-660B-7CCC-8705-7A239248C970}"/>
              </a:ext>
            </a:extLst>
          </p:cNvPr>
          <p:cNvSpPr txBox="1"/>
          <p:nvPr/>
        </p:nvSpPr>
        <p:spPr>
          <a:xfrm>
            <a:off x="7370985" y="6045772"/>
            <a:ext cx="4694811" cy="646331"/>
          </a:xfrm>
          <a:prstGeom prst="rect">
            <a:avLst/>
          </a:prstGeom>
          <a:noFill/>
        </p:spPr>
        <p:txBody>
          <a:bodyPr wrap="none" rtlCol="0">
            <a:spAutoFit/>
          </a:bodyPr>
          <a:lstStyle/>
          <a:p>
            <a:pPr algn="r"/>
            <a:r>
              <a:rPr lang="en-US" dirty="0"/>
              <a:t>Nick Michaud, Midland Transport</a:t>
            </a:r>
          </a:p>
          <a:p>
            <a:pPr algn="r"/>
            <a:r>
              <a:rPr lang="en-US" dirty="0"/>
              <a:t>Shawn Reilly, Sunbury Transport / RST Industries</a:t>
            </a:r>
          </a:p>
        </p:txBody>
      </p:sp>
      <p:grpSp>
        <p:nvGrpSpPr>
          <p:cNvPr id="13" name="Group 12">
            <a:extLst>
              <a:ext uri="{FF2B5EF4-FFF2-40B4-BE49-F238E27FC236}">
                <a16:creationId xmlns:a16="http://schemas.microsoft.com/office/drawing/2014/main" id="{90F66002-BCB4-FD4C-53B7-0AA23CD2AAC5}"/>
              </a:ext>
            </a:extLst>
          </p:cNvPr>
          <p:cNvGrpSpPr/>
          <p:nvPr/>
        </p:nvGrpSpPr>
        <p:grpSpPr>
          <a:xfrm>
            <a:off x="47500" y="249380"/>
            <a:ext cx="4553486" cy="4168239"/>
            <a:chOff x="0" y="225630"/>
            <a:chExt cx="4553486" cy="4168239"/>
          </a:xfrm>
        </p:grpSpPr>
        <p:sp>
          <p:nvSpPr>
            <p:cNvPr id="12" name="Oval 11">
              <a:extLst>
                <a:ext uri="{FF2B5EF4-FFF2-40B4-BE49-F238E27FC236}">
                  <a16:creationId xmlns:a16="http://schemas.microsoft.com/office/drawing/2014/main" id="{8E40D97B-AE8E-F5D9-84A8-6B1A09781C98}"/>
                </a:ext>
              </a:extLst>
            </p:cNvPr>
            <p:cNvSpPr/>
            <p:nvPr/>
          </p:nvSpPr>
          <p:spPr>
            <a:xfrm>
              <a:off x="1935678" y="427512"/>
              <a:ext cx="914400" cy="9144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992914B-ED0E-0B64-0F50-7E559BC6855F}"/>
                </a:ext>
              </a:extLst>
            </p:cNvPr>
            <p:cNvPicPr>
              <a:picLocks noChangeAspect="1"/>
            </p:cNvPicPr>
            <p:nvPr/>
          </p:nvPicPr>
          <p:blipFill>
            <a:blip r:embed="rId3">
              <a:clrChange>
                <a:clrFrom>
                  <a:srgbClr val="FFFFFF"/>
                </a:clrFrom>
                <a:clrTo>
                  <a:srgbClr val="FFFFFF">
                    <a:alpha val="0"/>
                  </a:srgbClr>
                </a:clrTo>
              </a:clrChange>
            </a:blip>
            <a:stretch>
              <a:fillRect/>
            </a:stretch>
          </p:blipFill>
          <p:spPr>
            <a:xfrm flipH="1">
              <a:off x="0" y="225630"/>
              <a:ext cx="4553486" cy="4168239"/>
            </a:xfrm>
            <a:prstGeom prst="rect">
              <a:avLst/>
            </a:prstGeom>
          </p:spPr>
        </p:pic>
      </p:grpSp>
    </p:spTree>
    <p:extLst>
      <p:ext uri="{BB962C8B-B14F-4D97-AF65-F5344CB8AC3E}">
        <p14:creationId xmlns:p14="http://schemas.microsoft.com/office/powerpoint/2010/main" val="2529235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E30F179-9FDA-1CEE-2ACE-F9CDCB3CEDE9}"/>
              </a:ext>
            </a:extLst>
          </p:cNvPr>
          <p:cNvSpPr>
            <a:spLocks noGrp="1"/>
          </p:cNvSpPr>
          <p:nvPr>
            <p:ph type="body" sz="quarter" idx="11"/>
          </p:nvPr>
        </p:nvSpPr>
        <p:spPr/>
        <p:txBody>
          <a:bodyPr/>
          <a:lstStyle/>
          <a:p>
            <a:endParaRPr lang="en-US"/>
          </a:p>
        </p:txBody>
      </p:sp>
      <p:sp>
        <p:nvSpPr>
          <p:cNvPr id="11" name="Text Placeholder 10">
            <a:extLst>
              <a:ext uri="{FF2B5EF4-FFF2-40B4-BE49-F238E27FC236}">
                <a16:creationId xmlns:a16="http://schemas.microsoft.com/office/drawing/2014/main" id="{6B5F8CCD-0FD1-2383-B0C2-63C0D368300F}"/>
              </a:ext>
            </a:extLst>
          </p:cNvPr>
          <p:cNvSpPr>
            <a:spLocks noGrp="1"/>
          </p:cNvSpPr>
          <p:nvPr>
            <p:ph type="body" sz="quarter" idx="12"/>
          </p:nvPr>
        </p:nvSpPr>
        <p:spPr/>
        <p:txBody>
          <a:bodyPr/>
          <a:lstStyle/>
          <a:p>
            <a:endParaRPr lang="en-US"/>
          </a:p>
        </p:txBody>
      </p:sp>
      <p:sp>
        <p:nvSpPr>
          <p:cNvPr id="16" name="Text Placeholder 15">
            <a:extLst>
              <a:ext uri="{FF2B5EF4-FFF2-40B4-BE49-F238E27FC236}">
                <a16:creationId xmlns:a16="http://schemas.microsoft.com/office/drawing/2014/main" id="{4068271D-F677-D231-7E0D-2DBE211974B0}"/>
              </a:ext>
            </a:extLst>
          </p:cNvPr>
          <p:cNvSpPr>
            <a:spLocks noGrp="1"/>
          </p:cNvSpPr>
          <p:nvPr>
            <p:ph type="body" sz="quarter" idx="13"/>
          </p:nvPr>
        </p:nvSpPr>
        <p:spPr/>
        <p:txBody>
          <a:bodyPr/>
          <a:lstStyle/>
          <a:p>
            <a:endParaRPr lang="en-US"/>
          </a:p>
        </p:txBody>
      </p:sp>
      <p:sp>
        <p:nvSpPr>
          <p:cNvPr id="17" name="Title 16">
            <a:extLst>
              <a:ext uri="{FF2B5EF4-FFF2-40B4-BE49-F238E27FC236}">
                <a16:creationId xmlns:a16="http://schemas.microsoft.com/office/drawing/2014/main" id="{B4C67585-902E-30E1-7DB2-A9B2C420243F}"/>
              </a:ext>
            </a:extLst>
          </p:cNvPr>
          <p:cNvSpPr>
            <a:spLocks noGrp="1"/>
          </p:cNvSpPr>
          <p:nvPr>
            <p:ph type="title"/>
          </p:nvPr>
        </p:nvSpPr>
        <p:spPr/>
        <p:txBody>
          <a:bodyPr>
            <a:normAutofit fontScale="90000"/>
          </a:bodyPr>
          <a:lstStyle/>
          <a:p>
            <a:endParaRPr lang="en-US"/>
          </a:p>
        </p:txBody>
      </p:sp>
      <p:pic>
        <p:nvPicPr>
          <p:cNvPr id="19" name="Picture 14" descr="How universities can prepare their students for the fourth industrial  revolution | Times Higher Education (THE)">
            <a:extLst>
              <a:ext uri="{FF2B5EF4-FFF2-40B4-BE49-F238E27FC236}">
                <a16:creationId xmlns:a16="http://schemas.microsoft.com/office/drawing/2014/main" id="{8E2BC4B5-50BE-960C-921C-30060EFF5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74AC36B2-F56E-68F6-7E5A-6A6A3CCBF732}"/>
              </a:ext>
            </a:extLst>
          </p:cNvPr>
          <p:cNvSpPr/>
          <p:nvPr/>
        </p:nvSpPr>
        <p:spPr>
          <a:xfrm>
            <a:off x="519157" y="470936"/>
            <a:ext cx="4814884" cy="1569660"/>
          </a:xfrm>
          <a:prstGeom prst="rect">
            <a:avLst/>
          </a:prstGeom>
          <a:noFill/>
        </p:spPr>
        <p:txBody>
          <a:bodyPr wrap="square" lIns="91440" tIns="45720" rIns="91440" bIns="45720">
            <a:spAutoFit/>
          </a:bodyPr>
          <a:lstStyle/>
          <a:p>
            <a:pPr algn="ctr"/>
            <a:r>
              <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Data Driven Decision Making</a:t>
            </a:r>
          </a:p>
        </p:txBody>
      </p:sp>
    </p:spTree>
    <p:extLst>
      <p:ext uri="{BB962C8B-B14F-4D97-AF65-F5344CB8AC3E}">
        <p14:creationId xmlns:p14="http://schemas.microsoft.com/office/powerpoint/2010/main" val="193475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COVID-19's impact on work, workers, and the workplace of the future | Dyson  BusinessFeed">
            <a:extLst>
              <a:ext uri="{FF2B5EF4-FFF2-40B4-BE49-F238E27FC236}">
                <a16:creationId xmlns:a16="http://schemas.microsoft.com/office/drawing/2014/main" id="{CE17A068-56FB-6F41-80FB-5E69E6404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88952"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8282EE9-1E7D-AAA6-915B-6FE82AAE927C}"/>
              </a:ext>
            </a:extLst>
          </p:cNvPr>
          <p:cNvSpPr/>
          <p:nvPr/>
        </p:nvSpPr>
        <p:spPr>
          <a:xfrm>
            <a:off x="0" y="4882243"/>
            <a:ext cx="12188952" cy="13335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Arrow: Chevron 14">
            <a:extLst>
              <a:ext uri="{FF2B5EF4-FFF2-40B4-BE49-F238E27FC236}">
                <a16:creationId xmlns:a16="http://schemas.microsoft.com/office/drawing/2014/main" id="{A9D25BD3-D1E1-1CBD-5BC5-2113A3B02BB5}"/>
              </a:ext>
            </a:extLst>
          </p:cNvPr>
          <p:cNvSpPr/>
          <p:nvPr/>
        </p:nvSpPr>
        <p:spPr>
          <a:xfrm>
            <a:off x="0" y="4882243"/>
            <a:ext cx="1282700" cy="1282700"/>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9" name="Title 22">
            <a:extLst>
              <a:ext uri="{FF2B5EF4-FFF2-40B4-BE49-F238E27FC236}">
                <a16:creationId xmlns:a16="http://schemas.microsoft.com/office/drawing/2014/main" id="{CE5DEA3A-A140-4250-EF74-D86943F4E368}"/>
              </a:ext>
            </a:extLst>
          </p:cNvPr>
          <p:cNvSpPr txBox="1">
            <a:spLocks/>
          </p:cNvSpPr>
          <p:nvPr/>
        </p:nvSpPr>
        <p:spPr>
          <a:xfrm>
            <a:off x="1371599" y="5084467"/>
            <a:ext cx="10683551" cy="90653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effectLst>
                  <a:outerShdw blurRad="38100" dist="38100" dir="2700000" algn="tl">
                    <a:srgbClr val="000000">
                      <a:alpha val="43137"/>
                    </a:srgbClr>
                  </a:outerShdw>
                </a:effectLst>
              </a:rPr>
              <a:t>The Impact of the Pandemic on Workplace Communications</a:t>
            </a:r>
          </a:p>
        </p:txBody>
      </p:sp>
    </p:spTree>
    <p:extLst>
      <p:ext uri="{BB962C8B-B14F-4D97-AF65-F5344CB8AC3E}">
        <p14:creationId xmlns:p14="http://schemas.microsoft.com/office/powerpoint/2010/main" val="3820363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981D75-F3CC-D8B6-172C-770E18F09948}"/>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346155C-D296-0FC1-0EF5-4E33705525DE}"/>
              </a:ext>
            </a:extLst>
          </p:cNvPr>
          <p:cNvSpPr>
            <a:spLocks noGrp="1"/>
          </p:cNvSpPr>
          <p:nvPr>
            <p:ph type="title"/>
          </p:nvPr>
        </p:nvSpPr>
        <p:spPr>
          <a:xfrm>
            <a:off x="100208" y="5144046"/>
            <a:ext cx="12016636" cy="1588127"/>
          </a:xfrm>
          <a:noFill/>
        </p:spPr>
        <p:txBody>
          <a:bodyPr wrap="square" lIns="91440" tIns="45720" rIns="91440" bIns="45720">
            <a:spAutoFit/>
          </a:bodyPr>
          <a:lstStyle/>
          <a:p>
            <a:pPr algn="ctr"/>
            <a:r>
              <a:rPr lang="en-US" sz="5400" b="1">
                <a:ln w="10160">
                  <a:solidFill>
                    <a:srgbClr val="C00000"/>
                  </a:solidFill>
                  <a:prstDash val="solid"/>
                </a:ln>
                <a:solidFill>
                  <a:srgbClr val="FFFFFF"/>
                </a:solidFill>
                <a:effectLst>
                  <a:outerShdw blurRad="38100" dist="22860" dir="5400000" algn="tl" rotWithShape="0">
                    <a:srgbClr val="000000">
                      <a:alpha val="30000"/>
                    </a:srgbClr>
                  </a:outerShdw>
                </a:effectLst>
                <a:latin typeface="+mn-lt"/>
                <a:ea typeface="+mn-ea"/>
                <a:cs typeface="+mn-cs"/>
              </a:rPr>
              <a:t>Safety Managers…</a:t>
            </a:r>
            <a:br>
              <a:rPr lang="en-US" sz="5400" b="1">
                <a:ln w="10160">
                  <a:solidFill>
                    <a:srgbClr val="C00000"/>
                  </a:solidFill>
                  <a:prstDash val="solid"/>
                </a:ln>
                <a:solidFill>
                  <a:srgbClr val="FFFFFF"/>
                </a:solidFill>
                <a:effectLst>
                  <a:outerShdw blurRad="38100" dist="22860" dir="5400000" algn="tl" rotWithShape="0">
                    <a:srgbClr val="000000">
                      <a:alpha val="30000"/>
                    </a:srgbClr>
                  </a:outerShdw>
                </a:effectLst>
                <a:latin typeface="+mn-lt"/>
                <a:ea typeface="+mn-ea"/>
                <a:cs typeface="+mn-cs"/>
              </a:rPr>
            </a:br>
            <a:r>
              <a:rPr lang="en-US" sz="5400" b="1">
                <a:ln w="10160">
                  <a:solidFill>
                    <a:srgbClr val="C00000"/>
                  </a:solidFill>
                  <a:prstDash val="solid"/>
                </a:ln>
                <a:solidFill>
                  <a:srgbClr val="FFFFFF"/>
                </a:solidFill>
                <a:effectLst>
                  <a:outerShdw blurRad="38100" dist="22860" dir="5400000" algn="tl" rotWithShape="0">
                    <a:srgbClr val="000000">
                      <a:alpha val="30000"/>
                    </a:srgbClr>
                  </a:outerShdw>
                </a:effectLst>
                <a:latin typeface="+mn-lt"/>
                <a:ea typeface="+mn-ea"/>
                <a:cs typeface="+mn-cs"/>
              </a:rPr>
              <a:t>What did we learn during the Pandemic</a:t>
            </a:r>
          </a:p>
        </p:txBody>
      </p:sp>
    </p:spTree>
    <p:extLst>
      <p:ext uri="{BB962C8B-B14F-4D97-AF65-F5344CB8AC3E}">
        <p14:creationId xmlns:p14="http://schemas.microsoft.com/office/powerpoint/2010/main" val="2812637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F5CE398-3890-6312-8C3C-44743AE51CBC}"/>
              </a:ext>
            </a:extLst>
          </p:cNvPr>
          <p:cNvPicPr>
            <a:picLocks noChangeAspect="1"/>
          </p:cNvPicPr>
          <p:nvPr/>
        </p:nvPicPr>
        <p:blipFill>
          <a:blip r:embed="rId3"/>
          <a:stretch>
            <a:fillRect/>
          </a:stretch>
        </p:blipFill>
        <p:spPr>
          <a:xfrm>
            <a:off x="0" y="1713"/>
            <a:ext cx="12192000" cy="6854573"/>
          </a:xfrm>
          <a:prstGeom prst="rect">
            <a:avLst/>
          </a:prstGeom>
        </p:spPr>
      </p:pic>
      <p:sp>
        <p:nvSpPr>
          <p:cNvPr id="4" name="Rectangle 3">
            <a:extLst>
              <a:ext uri="{FF2B5EF4-FFF2-40B4-BE49-F238E27FC236}">
                <a16:creationId xmlns:a16="http://schemas.microsoft.com/office/drawing/2014/main" id="{9636DB7F-90E3-6E7B-B51C-E057A3C61CBA}"/>
              </a:ext>
            </a:extLst>
          </p:cNvPr>
          <p:cNvSpPr/>
          <p:nvPr/>
        </p:nvSpPr>
        <p:spPr>
          <a:xfrm>
            <a:off x="0" y="4882243"/>
            <a:ext cx="12188952" cy="1333500"/>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Arrow: Chevron 4">
            <a:extLst>
              <a:ext uri="{FF2B5EF4-FFF2-40B4-BE49-F238E27FC236}">
                <a16:creationId xmlns:a16="http://schemas.microsoft.com/office/drawing/2014/main" id="{9818803A-D0E6-E1C0-2787-078D808E5092}"/>
              </a:ext>
            </a:extLst>
          </p:cNvPr>
          <p:cNvSpPr/>
          <p:nvPr/>
        </p:nvSpPr>
        <p:spPr>
          <a:xfrm>
            <a:off x="0" y="4882243"/>
            <a:ext cx="1282700" cy="1282700"/>
          </a:xfrm>
          <a:prstGeom prst="chevron">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solidFill>
                <a:schemeClr val="tx1"/>
              </a:solidFill>
            </a:endParaRPr>
          </a:p>
        </p:txBody>
      </p:sp>
      <p:sp>
        <p:nvSpPr>
          <p:cNvPr id="6" name="Title 22">
            <a:extLst>
              <a:ext uri="{FF2B5EF4-FFF2-40B4-BE49-F238E27FC236}">
                <a16:creationId xmlns:a16="http://schemas.microsoft.com/office/drawing/2014/main" id="{270FBD43-F85D-6CF2-4488-8933802B5AB0}"/>
              </a:ext>
            </a:extLst>
          </p:cNvPr>
          <p:cNvSpPr txBox="1">
            <a:spLocks/>
          </p:cNvSpPr>
          <p:nvPr/>
        </p:nvSpPr>
        <p:spPr>
          <a:xfrm>
            <a:off x="1371599" y="5084467"/>
            <a:ext cx="10683551" cy="90653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a:solidFill>
                  <a:schemeClr val="bg1"/>
                </a:solidFill>
                <a:effectLst>
                  <a:outerShdw blurRad="38100" dist="38100" dir="2700000" algn="tl">
                    <a:srgbClr val="000000">
                      <a:alpha val="43137"/>
                    </a:srgbClr>
                  </a:outerShdw>
                </a:effectLst>
              </a:rPr>
              <a:t>Modern Day Safety</a:t>
            </a:r>
          </a:p>
        </p:txBody>
      </p:sp>
    </p:spTree>
    <p:extLst>
      <p:ext uri="{BB962C8B-B14F-4D97-AF65-F5344CB8AC3E}">
        <p14:creationId xmlns:p14="http://schemas.microsoft.com/office/powerpoint/2010/main" val="22099918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355E7A-58EF-A9A9-977E-776B2705BD24}"/>
              </a:ext>
            </a:extLst>
          </p:cNvPr>
          <p:cNvPicPr>
            <a:picLocks noChangeAspect="1"/>
          </p:cNvPicPr>
          <p:nvPr/>
        </p:nvPicPr>
        <p:blipFill rotWithShape="1">
          <a:blip r:embed="rId3"/>
          <a:srcRect t="21875" b="21875"/>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1C3A2885-7502-A4AC-BE23-B10B8D97ED0A}"/>
              </a:ext>
            </a:extLst>
          </p:cNvPr>
          <p:cNvSpPr/>
          <p:nvPr/>
        </p:nvSpPr>
        <p:spPr>
          <a:xfrm>
            <a:off x="0" y="-109181"/>
            <a:ext cx="9360961" cy="923330"/>
          </a:xfrm>
          <a:prstGeom prst="rect">
            <a:avLst/>
          </a:prstGeom>
          <a:noFill/>
        </p:spPr>
        <p:txBody>
          <a:bodyPr wrap="none" lIns="91440" tIns="45720" rIns="91440" bIns="45720">
            <a:spAutoFit/>
          </a:bodyPr>
          <a:lstStyle/>
          <a:p>
            <a:pPr algn="ctr"/>
            <a:r>
              <a:rPr lang="en-US" sz="5400" b="1" dirty="0">
                <a:ln w="10160">
                  <a:solidFill>
                    <a:schemeClr val="tx1">
                      <a:lumMod val="95000"/>
                      <a:lumOff val="5000"/>
                    </a:schemeClr>
                  </a:solidFill>
                  <a:prstDash val="solid"/>
                </a:ln>
                <a:solidFill>
                  <a:schemeClr val="accent2"/>
                </a:solidFill>
                <a:effectLst>
                  <a:outerShdw blurRad="38100" dist="22860" dir="5400000" algn="tl" rotWithShape="0">
                    <a:srgbClr val="000000">
                      <a:alpha val="30000"/>
                    </a:srgbClr>
                  </a:outerShdw>
                </a:effectLst>
              </a:rPr>
              <a:t>Modern Day Safety Professional</a:t>
            </a:r>
          </a:p>
        </p:txBody>
      </p:sp>
    </p:spTree>
    <p:extLst>
      <p:ext uri="{BB962C8B-B14F-4D97-AF65-F5344CB8AC3E}">
        <p14:creationId xmlns:p14="http://schemas.microsoft.com/office/powerpoint/2010/main" val="82044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A961628-ED7F-7272-A21B-08839A519FB2}"/>
              </a:ext>
            </a:extLst>
          </p:cNvPr>
          <p:cNvPicPr>
            <a:picLocks noChangeAspect="1"/>
          </p:cNvPicPr>
          <p:nvPr/>
        </p:nvPicPr>
        <p:blipFill>
          <a:blip r:embed="rId3"/>
          <a:stretch>
            <a:fillRect/>
          </a:stretch>
        </p:blipFill>
        <p:spPr>
          <a:xfrm>
            <a:off x="0" y="-6824"/>
            <a:ext cx="12192000" cy="6864824"/>
          </a:xfrm>
          <a:prstGeom prst="rect">
            <a:avLst/>
          </a:prstGeom>
        </p:spPr>
      </p:pic>
      <p:sp>
        <p:nvSpPr>
          <p:cNvPr id="11" name="Rectangle 10">
            <a:extLst>
              <a:ext uri="{FF2B5EF4-FFF2-40B4-BE49-F238E27FC236}">
                <a16:creationId xmlns:a16="http://schemas.microsoft.com/office/drawing/2014/main" id="{E04A41D5-7BD8-12F7-C23D-1205C3ACFAE4}"/>
              </a:ext>
            </a:extLst>
          </p:cNvPr>
          <p:cNvSpPr/>
          <p:nvPr/>
        </p:nvSpPr>
        <p:spPr>
          <a:xfrm>
            <a:off x="-2677" y="504968"/>
            <a:ext cx="12181027" cy="923330"/>
          </a:xfrm>
          <a:prstGeom prst="rect">
            <a:avLst/>
          </a:prstGeom>
          <a:noFill/>
        </p:spPr>
        <p:txBody>
          <a:bodyPr wrap="none" lIns="91440" tIns="45720" rIns="91440" bIns="45720">
            <a:spAutoFit/>
          </a:bodyPr>
          <a:lstStyle/>
          <a:p>
            <a:pPr algn="ctr"/>
            <a:r>
              <a:rPr lang="en-US" sz="5400" b="1" dirty="0">
                <a:ln w="10160">
                  <a:solidFill>
                    <a:schemeClr val="tx1">
                      <a:lumMod val="95000"/>
                      <a:lumOff val="5000"/>
                    </a:schemeClr>
                  </a:solidFill>
                  <a:prstDash val="solid"/>
                </a:ln>
                <a:solidFill>
                  <a:schemeClr val="accent2">
                    <a:lumMod val="60000"/>
                    <a:lumOff val="40000"/>
                  </a:schemeClr>
                </a:solidFill>
                <a:effectLst>
                  <a:outerShdw blurRad="38100" dist="22860" dir="5400000" algn="tl" rotWithShape="0">
                    <a:srgbClr val="000000">
                      <a:alpha val="30000"/>
                    </a:srgbClr>
                  </a:outerShdw>
                </a:effectLst>
              </a:rPr>
              <a:t>Modern Day Safety Management System</a:t>
            </a:r>
          </a:p>
        </p:txBody>
      </p:sp>
    </p:spTree>
    <p:extLst>
      <p:ext uri="{BB962C8B-B14F-4D97-AF65-F5344CB8AC3E}">
        <p14:creationId xmlns:p14="http://schemas.microsoft.com/office/powerpoint/2010/main" val="3422575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D0811411-055A-D846-5A38-F3536AA386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323" b="3948"/>
          <a:stretch/>
        </p:blipFill>
        <p:spPr bwMode="auto">
          <a:xfrm>
            <a:off x="0" y="-1"/>
            <a:ext cx="12192000" cy="687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2BEE0E79-2CF8-4AAD-405F-B845A8D8EC4D}"/>
              </a:ext>
            </a:extLst>
          </p:cNvPr>
          <p:cNvSpPr/>
          <p:nvPr/>
        </p:nvSpPr>
        <p:spPr>
          <a:xfrm>
            <a:off x="0" y="-1"/>
            <a:ext cx="10810139" cy="923330"/>
          </a:xfrm>
          <a:prstGeom prst="rect">
            <a:avLst/>
          </a:prstGeom>
          <a:noFill/>
        </p:spPr>
        <p:txBody>
          <a:bodyPr wrap="none" lIns="91440" tIns="45720" rIns="91440" bIns="45720">
            <a:spAutoFit/>
          </a:bodyPr>
          <a:lstStyle/>
          <a:p>
            <a:pPr algn="ctr"/>
            <a:r>
              <a:rPr lang="en-US" sz="5400" b="1" dirty="0">
                <a:ln w="10160">
                  <a:solidFill>
                    <a:schemeClr val="accent2">
                      <a:lumMod val="75000"/>
                    </a:schemeClr>
                  </a:solidFill>
                  <a:prstDash val="solid"/>
                </a:ln>
                <a:solidFill>
                  <a:srgbClr val="FFFFFF"/>
                </a:solidFill>
                <a:effectLst>
                  <a:outerShdw blurRad="38100" dist="22860" dir="5400000" algn="tl" rotWithShape="0">
                    <a:srgbClr val="000000">
                      <a:alpha val="30000"/>
                    </a:srgbClr>
                  </a:outerShdw>
                </a:effectLst>
              </a:rPr>
              <a:t>Benefits of AI-Driven Safety Practices</a:t>
            </a:r>
          </a:p>
        </p:txBody>
      </p:sp>
    </p:spTree>
    <p:extLst>
      <p:ext uri="{BB962C8B-B14F-4D97-AF65-F5344CB8AC3E}">
        <p14:creationId xmlns:p14="http://schemas.microsoft.com/office/powerpoint/2010/main" val="3370696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88C60B-748F-1E8B-93D8-B1E7DFEA7262}"/>
              </a:ext>
            </a:extLst>
          </p:cNvPr>
          <p:cNvPicPr>
            <a:picLocks noChangeAspect="1"/>
          </p:cNvPicPr>
          <p:nvPr/>
        </p:nvPicPr>
        <p:blipFill>
          <a:blip r:embed="rId3"/>
          <a:stretch>
            <a:fillRect/>
          </a:stretch>
        </p:blipFill>
        <p:spPr>
          <a:xfrm>
            <a:off x="-1" y="0"/>
            <a:ext cx="12192001" cy="6881268"/>
          </a:xfrm>
          <a:prstGeom prst="rect">
            <a:avLst/>
          </a:prstGeom>
        </p:spPr>
      </p:pic>
      <p:sp>
        <p:nvSpPr>
          <p:cNvPr id="9" name="Rectangle 8">
            <a:extLst>
              <a:ext uri="{FF2B5EF4-FFF2-40B4-BE49-F238E27FC236}">
                <a16:creationId xmlns:a16="http://schemas.microsoft.com/office/drawing/2014/main" id="{ACEAE827-4CA5-5135-2886-581E94AE8071}"/>
              </a:ext>
            </a:extLst>
          </p:cNvPr>
          <p:cNvSpPr/>
          <p:nvPr/>
        </p:nvSpPr>
        <p:spPr>
          <a:xfrm>
            <a:off x="-1" y="0"/>
            <a:ext cx="8343759" cy="923330"/>
          </a:xfrm>
          <a:prstGeom prst="rect">
            <a:avLst/>
          </a:prstGeom>
          <a:noFill/>
        </p:spPr>
        <p:txBody>
          <a:bodyPr wrap="none" lIns="91440" tIns="45720" rIns="91440" bIns="45720">
            <a:spAutoFit/>
          </a:bodyPr>
          <a:lstStyle/>
          <a:p>
            <a:pPr algn="ctr"/>
            <a:r>
              <a:rPr lang="en-US" sz="5400" b="1" dirty="0">
                <a:ln w="10160">
                  <a:solidFill>
                    <a:srgbClr val="C00000"/>
                  </a:solidFill>
                  <a:prstDash val="solid"/>
                </a:ln>
                <a:solidFill>
                  <a:srgbClr val="FFFFFF"/>
                </a:solidFill>
                <a:effectLst>
                  <a:outerShdw blurRad="38100" dist="22860" dir="5400000" algn="tl" rotWithShape="0">
                    <a:srgbClr val="000000">
                      <a:alpha val="30000"/>
                    </a:srgbClr>
                  </a:outerShdw>
                </a:effectLst>
              </a:rPr>
              <a:t>Challenges &amp; Considerations</a:t>
            </a:r>
          </a:p>
        </p:txBody>
      </p:sp>
    </p:spTree>
    <p:extLst>
      <p:ext uri="{BB962C8B-B14F-4D97-AF65-F5344CB8AC3E}">
        <p14:creationId xmlns:p14="http://schemas.microsoft.com/office/powerpoint/2010/main" val="130488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9A543-5254-C0E7-0BA3-BFF45048DB89}"/>
              </a:ext>
            </a:extLst>
          </p:cNvPr>
          <p:cNvSpPr>
            <a:spLocks noGrp="1"/>
          </p:cNvSpPr>
          <p:nvPr>
            <p:ph type="title"/>
          </p:nvPr>
        </p:nvSpPr>
        <p:spPr/>
        <p:txBody>
          <a:bodyPr/>
          <a:lstStyle/>
          <a:p>
            <a:endParaRPr lang="en-US"/>
          </a:p>
        </p:txBody>
      </p:sp>
      <p:pic>
        <p:nvPicPr>
          <p:cNvPr id="4" name="modern_logistics_30448">
            <a:hlinkClick r:id="" action="ppaction://media"/>
            <a:extLst>
              <a:ext uri="{FF2B5EF4-FFF2-40B4-BE49-F238E27FC236}">
                <a16:creationId xmlns:a16="http://schemas.microsoft.com/office/drawing/2014/main" id="{0944FDFA-85FF-B5C1-15EA-2816139FD79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p:spPr>
      </p:pic>
      <p:sp>
        <p:nvSpPr>
          <p:cNvPr id="5" name="Title 1">
            <a:extLst>
              <a:ext uri="{FF2B5EF4-FFF2-40B4-BE49-F238E27FC236}">
                <a16:creationId xmlns:a16="http://schemas.microsoft.com/office/drawing/2014/main" id="{DE4DD6EC-5792-5707-46DE-378BD0037BE9}"/>
              </a:ext>
            </a:extLst>
          </p:cNvPr>
          <p:cNvSpPr txBox="1">
            <a:spLocks/>
          </p:cNvSpPr>
          <p:nvPr/>
        </p:nvSpPr>
        <p:spPr>
          <a:xfrm>
            <a:off x="2613561" y="-4336"/>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lumMod val="95000"/>
                  </a:schemeClr>
                </a:solidFill>
              </a:rPr>
              <a:t>Future of AI in Trucking Safety</a:t>
            </a:r>
            <a:endParaRPr lang="en-US" dirty="0">
              <a:solidFill>
                <a:schemeClr val="bg1">
                  <a:lumMod val="95000"/>
                </a:schemeClr>
              </a:solidFill>
            </a:endParaRPr>
          </a:p>
        </p:txBody>
      </p:sp>
      <p:sp>
        <p:nvSpPr>
          <p:cNvPr id="6" name="TextBox 5">
            <a:extLst>
              <a:ext uri="{FF2B5EF4-FFF2-40B4-BE49-F238E27FC236}">
                <a16:creationId xmlns:a16="http://schemas.microsoft.com/office/drawing/2014/main" id="{0CB60FC1-CB59-D2D2-AD74-C368A7492AF0}"/>
              </a:ext>
            </a:extLst>
          </p:cNvPr>
          <p:cNvSpPr txBox="1"/>
          <p:nvPr/>
        </p:nvSpPr>
        <p:spPr>
          <a:xfrm>
            <a:off x="142500" y="2221808"/>
            <a:ext cx="3316976" cy="4524315"/>
          </a:xfrm>
          <a:prstGeom prst="rect">
            <a:avLst/>
          </a:prstGeom>
          <a:noFill/>
        </p:spPr>
        <p:txBody>
          <a:bodyPr wrap="square" rtlCol="0">
            <a:spAutoFit/>
          </a:bodyPr>
          <a:lstStyle/>
          <a:p>
            <a:r>
              <a:rPr lang="en-US" b="1" dirty="0">
                <a:solidFill>
                  <a:schemeClr val="bg1"/>
                </a:solidFill>
              </a:rPr>
              <a:t>Emerging Technologies and Trends:</a:t>
            </a:r>
            <a:endParaRPr lang="en-US" dirty="0">
              <a:solidFill>
                <a:schemeClr val="bg1"/>
              </a:solidFill>
            </a:endParaRPr>
          </a:p>
          <a:p>
            <a:pPr marL="228600" indent="-228600">
              <a:buFont typeface="Arial" panose="020B0604020202020204" pitchFamily="34" charset="0"/>
              <a:buChar char="•"/>
            </a:pPr>
            <a:r>
              <a:rPr lang="en-US" dirty="0">
                <a:solidFill>
                  <a:schemeClr val="bg1"/>
                </a:solidFill>
              </a:rPr>
              <a:t>AI Driven Safety Enhancements</a:t>
            </a:r>
          </a:p>
          <a:p>
            <a:pPr marL="228600" indent="-228600">
              <a:buFont typeface="Arial" panose="020B0604020202020204" pitchFamily="34" charset="0"/>
              <a:buChar char="•"/>
            </a:pPr>
            <a:r>
              <a:rPr lang="en-US" dirty="0">
                <a:solidFill>
                  <a:schemeClr val="bg1"/>
                </a:solidFill>
              </a:rPr>
              <a:t>The development of autonomous trucks and “Pontoon Trucks”</a:t>
            </a:r>
          </a:p>
          <a:p>
            <a:pPr marL="228600" indent="-228600">
              <a:buFont typeface="Arial" panose="020B0604020202020204" pitchFamily="34" charset="0"/>
              <a:buChar char="•"/>
            </a:pPr>
            <a:r>
              <a:rPr lang="en-US" dirty="0">
                <a:solidFill>
                  <a:schemeClr val="bg1"/>
                </a:solidFill>
              </a:rPr>
              <a:t>AI Enhanced Fleet: Integration of AI with other advanced technologies like the Internet of Things (IoT) and 5G networks, enhancing connectivity and data flow.</a:t>
            </a:r>
          </a:p>
          <a:p>
            <a:pPr marL="228600" indent="-228600">
              <a:buFont typeface="Arial" panose="020B0604020202020204" pitchFamily="34" charset="0"/>
              <a:buChar char="•"/>
            </a:pPr>
            <a:r>
              <a:rPr lang="en-US" dirty="0">
                <a:solidFill>
                  <a:schemeClr val="bg1"/>
                </a:solidFill>
              </a:rPr>
              <a:t>AI in Compliance and Regulation</a:t>
            </a:r>
          </a:p>
          <a:p>
            <a:pPr marL="228600" indent="-228600">
              <a:buFont typeface="Arial" panose="020B0604020202020204" pitchFamily="34" charset="0"/>
              <a:buChar char="•"/>
            </a:pPr>
            <a:r>
              <a:rPr lang="en-US" dirty="0">
                <a:solidFill>
                  <a:schemeClr val="bg1"/>
                </a:solidFill>
              </a:rPr>
              <a:t>Workforce Transition and Human / AI Collaboration</a:t>
            </a:r>
          </a:p>
        </p:txBody>
      </p:sp>
      <p:sp>
        <p:nvSpPr>
          <p:cNvPr id="8" name="TextBox 7">
            <a:extLst>
              <a:ext uri="{FF2B5EF4-FFF2-40B4-BE49-F238E27FC236}">
                <a16:creationId xmlns:a16="http://schemas.microsoft.com/office/drawing/2014/main" id="{02AF574C-FF87-0826-4D98-917903BB9C6F}"/>
              </a:ext>
            </a:extLst>
          </p:cNvPr>
          <p:cNvSpPr txBox="1"/>
          <p:nvPr/>
        </p:nvSpPr>
        <p:spPr>
          <a:xfrm>
            <a:off x="8953996" y="2221808"/>
            <a:ext cx="3095504" cy="3693319"/>
          </a:xfrm>
          <a:prstGeom prst="rect">
            <a:avLst/>
          </a:prstGeom>
          <a:noFill/>
        </p:spPr>
        <p:txBody>
          <a:bodyPr wrap="square">
            <a:spAutoFit/>
          </a:bodyPr>
          <a:lstStyle/>
          <a:p>
            <a:r>
              <a:rPr lang="en-US" b="1" dirty="0">
                <a:solidFill>
                  <a:schemeClr val="bg1"/>
                </a:solidFill>
              </a:rPr>
              <a:t>Evolving Role of Safety Professionals:</a:t>
            </a:r>
            <a:endParaRPr lang="en-US" dirty="0">
              <a:solidFill>
                <a:schemeClr val="bg1"/>
              </a:solidFill>
            </a:endParaRPr>
          </a:p>
          <a:p>
            <a:pPr marL="228600" indent="-228600">
              <a:buFont typeface="Arial" panose="020B0604020202020204" pitchFamily="34" charset="0"/>
              <a:buChar char="•"/>
            </a:pPr>
            <a:r>
              <a:rPr lang="en-US" dirty="0">
                <a:solidFill>
                  <a:schemeClr val="bg1"/>
                </a:solidFill>
              </a:rPr>
              <a:t>As AI continues to evolve, safety professionals must develop new skills in data analysis, technology management, and ethical decision-making.</a:t>
            </a:r>
          </a:p>
          <a:p>
            <a:pPr marL="285750" indent="-285750">
              <a:buFont typeface="Arial" panose="020B0604020202020204" pitchFamily="34" charset="0"/>
              <a:buChar char="•"/>
            </a:pPr>
            <a:r>
              <a:rPr lang="en-US" dirty="0">
                <a:solidFill>
                  <a:schemeClr val="bg1"/>
                </a:solidFill>
              </a:rPr>
              <a:t>The role will increasingly focus on strategic planning, risk management, and continuous improvement of safety practices</a:t>
            </a:r>
          </a:p>
        </p:txBody>
      </p:sp>
    </p:spTree>
    <p:extLst>
      <p:ext uri="{BB962C8B-B14F-4D97-AF65-F5344CB8AC3E}">
        <p14:creationId xmlns:p14="http://schemas.microsoft.com/office/powerpoint/2010/main" val="1113072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bot standing in front of a crowd&#10;&#10;Description automatically generated">
            <a:extLst>
              <a:ext uri="{FF2B5EF4-FFF2-40B4-BE49-F238E27FC236}">
                <a16:creationId xmlns:a16="http://schemas.microsoft.com/office/drawing/2014/main" id="{8840886C-6D65-B2CF-BEB2-6A64035A75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853"/>
            <a:ext cx="12192000" cy="6834293"/>
          </a:xfrm>
          <a:prstGeom prst="rect">
            <a:avLst/>
          </a:prstGeom>
        </p:spPr>
      </p:pic>
      <p:pic>
        <p:nvPicPr>
          <p:cNvPr id="8" name="Picture 7" descr="Shape&#10;&#10;Description automatically generated">
            <a:extLst>
              <a:ext uri="{FF2B5EF4-FFF2-40B4-BE49-F238E27FC236}">
                <a16:creationId xmlns:a16="http://schemas.microsoft.com/office/drawing/2014/main" id="{78E5C049-7D3D-407A-A4B8-EAB17FD144B4}"/>
              </a:ext>
            </a:extLst>
          </p:cNvPr>
          <p:cNvPicPr>
            <a:picLocks noChangeAspect="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3214746" y="185218"/>
            <a:ext cx="3745261" cy="2063307"/>
          </a:xfrm>
          <a:prstGeom prst="rect">
            <a:avLst/>
          </a:prstGeom>
        </p:spPr>
      </p:pic>
      <p:sp>
        <p:nvSpPr>
          <p:cNvPr id="6" name="TextBox 5">
            <a:extLst>
              <a:ext uri="{FF2B5EF4-FFF2-40B4-BE49-F238E27FC236}">
                <a16:creationId xmlns:a16="http://schemas.microsoft.com/office/drawing/2014/main" id="{A1994798-28CE-44DC-B8FA-A1EE11CB9988}"/>
              </a:ext>
            </a:extLst>
          </p:cNvPr>
          <p:cNvSpPr txBox="1"/>
          <p:nvPr/>
        </p:nvSpPr>
        <p:spPr>
          <a:xfrm>
            <a:off x="3441455" y="388624"/>
            <a:ext cx="3291841" cy="1015663"/>
          </a:xfrm>
          <a:prstGeom prst="rect">
            <a:avLst/>
          </a:prstGeom>
          <a:noFill/>
        </p:spPr>
        <p:txBody>
          <a:bodyPr wrap="square">
            <a:spAutoFit/>
          </a:bodyPr>
          <a:lstStyle/>
          <a:p>
            <a:pPr marL="0" marR="0" algn="ctr">
              <a:spcBef>
                <a:spcPts val="0"/>
              </a:spcBef>
              <a:spcAft>
                <a:spcPts val="0"/>
              </a:spcAft>
            </a:pPr>
            <a:r>
              <a:rPr lang="en-US" sz="2000" dirty="0">
                <a:solidFill>
                  <a:srgbClr val="0070C0"/>
                </a:solidFill>
                <a:effectLst/>
                <a:latin typeface="Calibri" panose="020F0502020204030204" pitchFamily="34" charset="0"/>
                <a:ea typeface="Times New Roman" panose="02020603050405020304" pitchFamily="18" charset="0"/>
              </a:rPr>
              <a:t>The Outline for this presentation was created, in part, by Generative AI tools</a:t>
            </a:r>
            <a:endParaRPr lang="en-US" sz="2000" dirty="0">
              <a:solidFill>
                <a:srgbClr val="0070C0"/>
              </a:solidFill>
              <a:effectLst/>
              <a:latin typeface="Calibri" panose="020F05020202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6E7B8362-D7AF-2EDD-8BD8-922CE1765B45}"/>
              </a:ext>
            </a:extLst>
          </p:cNvPr>
          <p:cNvSpPr/>
          <p:nvPr/>
        </p:nvSpPr>
        <p:spPr>
          <a:xfrm>
            <a:off x="0" y="5664525"/>
            <a:ext cx="12188952" cy="676895"/>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 name="Title 22">
            <a:extLst>
              <a:ext uri="{FF2B5EF4-FFF2-40B4-BE49-F238E27FC236}">
                <a16:creationId xmlns:a16="http://schemas.microsoft.com/office/drawing/2014/main" id="{65A069F6-475F-646B-84E2-5D8F0A9B725D}"/>
              </a:ext>
            </a:extLst>
          </p:cNvPr>
          <p:cNvSpPr txBox="1">
            <a:spLocks/>
          </p:cNvSpPr>
          <p:nvPr/>
        </p:nvSpPr>
        <p:spPr>
          <a:xfrm>
            <a:off x="223935" y="5547601"/>
            <a:ext cx="11831215" cy="90653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effectLst>
                  <a:outerShdw blurRad="38100" dist="38100" dir="2700000" algn="tl">
                    <a:srgbClr val="000000">
                      <a:alpha val="43137"/>
                    </a:srgbClr>
                  </a:outerShdw>
                </a:effectLst>
              </a:rPr>
              <a:t>But don’t just take our word for it…</a:t>
            </a:r>
          </a:p>
        </p:txBody>
      </p:sp>
    </p:spTree>
    <p:extLst>
      <p:ext uri="{BB962C8B-B14F-4D97-AF65-F5344CB8AC3E}">
        <p14:creationId xmlns:p14="http://schemas.microsoft.com/office/powerpoint/2010/main" val="20016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C7FD40D6-BC2C-1032-B093-173E57F11A3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a:extLst>
              <a:ext uri="{FF2B5EF4-FFF2-40B4-BE49-F238E27FC236}">
                <a16:creationId xmlns:a16="http://schemas.microsoft.com/office/drawing/2014/main" id="{1A5C1D1F-3BFA-2470-CDC6-87CF32A6B4B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a:extLst>
              <a:ext uri="{FF2B5EF4-FFF2-40B4-BE49-F238E27FC236}">
                <a16:creationId xmlns:a16="http://schemas.microsoft.com/office/drawing/2014/main" id="{579930FC-F57A-090F-466A-EB2D2FDA1BF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FC20E210-7458-B8DC-A626-1937A89E851D}"/>
              </a:ext>
            </a:extLst>
          </p:cNvPr>
          <p:cNvPicPr>
            <a:picLocks noChangeAspect="1"/>
          </p:cNvPicPr>
          <p:nvPr/>
        </p:nvPicPr>
        <p:blipFill>
          <a:blip r:embed="rId3"/>
          <a:stretch>
            <a:fillRect/>
          </a:stretch>
        </p:blipFill>
        <p:spPr>
          <a:xfrm>
            <a:off x="5973581" y="265495"/>
            <a:ext cx="6174788" cy="6174788"/>
          </a:xfrm>
          <a:prstGeom prst="rect">
            <a:avLst/>
          </a:prstGeom>
        </p:spPr>
      </p:pic>
      <p:sp>
        <p:nvSpPr>
          <p:cNvPr id="2" name="Rectangle 1">
            <a:extLst>
              <a:ext uri="{FF2B5EF4-FFF2-40B4-BE49-F238E27FC236}">
                <a16:creationId xmlns:a16="http://schemas.microsoft.com/office/drawing/2014/main" id="{85C37BA3-661B-3404-1C9D-A3EC01179F48}"/>
              </a:ext>
            </a:extLst>
          </p:cNvPr>
          <p:cNvSpPr/>
          <p:nvPr/>
        </p:nvSpPr>
        <p:spPr>
          <a:xfrm>
            <a:off x="188341" y="249166"/>
            <a:ext cx="551946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In The Beginning…</a:t>
            </a:r>
          </a:p>
        </p:txBody>
      </p:sp>
      <p:sp>
        <p:nvSpPr>
          <p:cNvPr id="4" name="TextBox 3">
            <a:extLst>
              <a:ext uri="{FF2B5EF4-FFF2-40B4-BE49-F238E27FC236}">
                <a16:creationId xmlns:a16="http://schemas.microsoft.com/office/drawing/2014/main" id="{441AB649-1B24-3DAE-6DEE-0DC521610E4F}"/>
              </a:ext>
            </a:extLst>
          </p:cNvPr>
          <p:cNvSpPr txBox="1"/>
          <p:nvPr/>
        </p:nvSpPr>
        <p:spPr>
          <a:xfrm>
            <a:off x="188341" y="1225018"/>
            <a:ext cx="5519461" cy="3785652"/>
          </a:xfrm>
          <a:prstGeom prst="rect">
            <a:avLst/>
          </a:prstGeom>
          <a:noFill/>
        </p:spPr>
        <p:txBody>
          <a:bodyPr wrap="square">
            <a:spAutoFit/>
          </a:bodyPr>
          <a:lstStyle/>
          <a:p>
            <a:r>
              <a:rPr lang="en-US" sz="1600" dirty="0">
                <a:solidFill>
                  <a:srgbClr val="3E3E3E"/>
                </a:solidFill>
                <a:highlight>
                  <a:srgbClr val="FFFFFF"/>
                </a:highlight>
                <a:latin typeface="Courier New" panose="02070309020205020404" pitchFamily="49" charset="0"/>
                <a:cs typeface="Courier New" panose="02070309020205020404" pitchFamily="49" charset="0"/>
              </a:rPr>
              <a:t>To know where you’re going… you need to know where you’ve been. </a:t>
            </a:r>
          </a:p>
          <a:p>
            <a:endParaRPr lang="en-US" sz="1600" dirty="0">
              <a:solidFill>
                <a:srgbClr val="3E3E3E"/>
              </a:solidFill>
              <a:highlight>
                <a:srgbClr val="FFFFFF"/>
              </a:highligh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600" dirty="0">
                <a:solidFill>
                  <a:srgbClr val="3E3E3E"/>
                </a:solidFill>
                <a:highlight>
                  <a:srgbClr val="FFFFFF"/>
                </a:highlight>
                <a:latin typeface="Courier New" panose="02070309020205020404" pitchFamily="49" charset="0"/>
                <a:cs typeface="Courier New" panose="02070309020205020404" pitchFamily="49" charset="0"/>
              </a:rPr>
              <a:t>The internal combustion engine was technically invented in 1884, but the gasoline-powered internal combustion engine didn’t become an economic and cultural force until the 1910’s</a:t>
            </a:r>
          </a:p>
          <a:p>
            <a:pPr marL="285750" indent="-285750">
              <a:buFont typeface="Arial" panose="020B0604020202020204" pitchFamily="34" charset="0"/>
              <a:buChar char="•"/>
            </a:pPr>
            <a:r>
              <a:rPr lang="en-US" sz="1600" dirty="0">
                <a:solidFill>
                  <a:srgbClr val="3E3E3E"/>
                </a:solidFill>
                <a:highlight>
                  <a:srgbClr val="FFFFFF"/>
                </a:highlight>
                <a:latin typeface="Courier New" panose="02070309020205020404" pitchFamily="49" charset="0"/>
                <a:cs typeface="Courier New" panose="02070309020205020404" pitchFamily="49" charset="0"/>
              </a:rPr>
              <a:t>WWI – the revolution of people and goods movement</a:t>
            </a:r>
          </a:p>
          <a:p>
            <a:pPr marL="285750" indent="-285750">
              <a:buFont typeface="Arial" panose="020B0604020202020204" pitchFamily="34" charset="0"/>
              <a:buChar char="•"/>
            </a:pPr>
            <a:r>
              <a:rPr lang="en-US" sz="1600" dirty="0">
                <a:solidFill>
                  <a:srgbClr val="3E3E3E"/>
                </a:solidFill>
                <a:highlight>
                  <a:srgbClr val="FFFFFF"/>
                </a:highlight>
                <a:latin typeface="Courier New" panose="02070309020205020404" pitchFamily="49" charset="0"/>
                <a:cs typeface="Courier New" panose="02070309020205020404" pitchFamily="49" charset="0"/>
              </a:rPr>
              <a:t>By 1924 nearly 3 million trucks were in use across the US.  </a:t>
            </a:r>
          </a:p>
          <a:p>
            <a:pPr marL="285750" indent="-285750">
              <a:buFont typeface="Arial" panose="020B0604020202020204" pitchFamily="34" charset="0"/>
              <a:buChar char="•"/>
            </a:pPr>
            <a:r>
              <a:rPr lang="en-US" sz="1600" dirty="0">
                <a:solidFill>
                  <a:srgbClr val="3E3E3E"/>
                </a:solidFill>
                <a:highlight>
                  <a:srgbClr val="FFFFFF"/>
                </a:highlight>
                <a:latin typeface="Courier New" panose="02070309020205020404" pitchFamily="49" charset="0"/>
                <a:cs typeface="Courier New" panose="02070309020205020404" pitchFamily="49" charset="0"/>
              </a:rPr>
              <a:t>Over the past 100 years, the Trucking industry has been transformed into what we know (and love) today...</a:t>
            </a:r>
          </a:p>
        </p:txBody>
      </p:sp>
      <p:grpSp>
        <p:nvGrpSpPr>
          <p:cNvPr id="11" name="Group 10">
            <a:extLst>
              <a:ext uri="{FF2B5EF4-FFF2-40B4-BE49-F238E27FC236}">
                <a16:creationId xmlns:a16="http://schemas.microsoft.com/office/drawing/2014/main" id="{8796C46B-D52E-4C63-DCF7-C0C1E6B286F7}"/>
              </a:ext>
            </a:extLst>
          </p:cNvPr>
          <p:cNvGrpSpPr/>
          <p:nvPr/>
        </p:nvGrpSpPr>
        <p:grpSpPr>
          <a:xfrm>
            <a:off x="320421" y="5180345"/>
            <a:ext cx="5387381" cy="1200329"/>
            <a:chOff x="320421" y="5180345"/>
            <a:chExt cx="5387381" cy="1200329"/>
          </a:xfrm>
        </p:grpSpPr>
        <p:pic>
          <p:nvPicPr>
            <p:cNvPr id="9" name="Picture 8">
              <a:extLst>
                <a:ext uri="{FF2B5EF4-FFF2-40B4-BE49-F238E27FC236}">
                  <a16:creationId xmlns:a16="http://schemas.microsoft.com/office/drawing/2014/main" id="{DF6532FA-2932-DDC7-CF12-672D462E9351}"/>
                </a:ext>
              </a:extLst>
            </p:cNvPr>
            <p:cNvPicPr>
              <a:picLocks noChangeAspect="1"/>
            </p:cNvPicPr>
            <p:nvPr/>
          </p:nvPicPr>
          <p:blipFill>
            <a:blip r:embed="rId4">
              <a:clrChange>
                <a:clrFrom>
                  <a:srgbClr val="F7F7F7"/>
                </a:clrFrom>
                <a:clrTo>
                  <a:srgbClr val="F7F7F7">
                    <a:alpha val="0"/>
                  </a:srgbClr>
                </a:clrTo>
              </a:clrChange>
            </a:blip>
            <a:stretch>
              <a:fillRect/>
            </a:stretch>
          </p:blipFill>
          <p:spPr>
            <a:xfrm>
              <a:off x="320421" y="5336195"/>
              <a:ext cx="1691259" cy="888628"/>
            </a:xfrm>
            <a:prstGeom prst="rect">
              <a:avLst/>
            </a:prstGeom>
          </p:spPr>
        </p:pic>
        <p:sp>
          <p:nvSpPr>
            <p:cNvPr id="10" name="TextBox 9">
              <a:extLst>
                <a:ext uri="{FF2B5EF4-FFF2-40B4-BE49-F238E27FC236}">
                  <a16:creationId xmlns:a16="http://schemas.microsoft.com/office/drawing/2014/main" id="{72449C5A-3124-A93F-B4F7-AA81FE7A4A7B}"/>
                </a:ext>
              </a:extLst>
            </p:cNvPr>
            <p:cNvSpPr txBox="1"/>
            <p:nvPr/>
          </p:nvSpPr>
          <p:spPr>
            <a:xfrm>
              <a:off x="510639" y="5180345"/>
              <a:ext cx="5197163" cy="1200329"/>
            </a:xfrm>
            <a:prstGeom prst="rect">
              <a:avLst/>
            </a:prstGeom>
            <a:noFill/>
          </p:spPr>
          <p:txBody>
            <a:bodyPr wrap="square">
              <a:spAutoFit/>
            </a:bodyPr>
            <a:lstStyle/>
            <a:p>
              <a:pPr lvl="4"/>
              <a:r>
                <a:rPr lang="en-US" sz="1200" dirty="0">
                  <a:solidFill>
                    <a:srgbClr val="3E3E3E"/>
                  </a:solidFill>
                  <a:highlight>
                    <a:srgbClr val="FFFFFF"/>
                  </a:highlight>
                  <a:latin typeface="Courier New" panose="02070309020205020404" pitchFamily="49" charset="0"/>
                  <a:cs typeface="Courier New" panose="02070309020205020404" pitchFamily="49" charset="0"/>
                </a:rPr>
                <a:t>1913 – the first Canadian interprovincial trucking run between Winnipeg and Regina. The trip took 4 days to complete.  Today, the same 582 Km trip takes 6-7 hours.  </a:t>
              </a:r>
            </a:p>
          </p:txBody>
        </p:sp>
      </p:grpSp>
    </p:spTree>
    <p:extLst>
      <p:ext uri="{BB962C8B-B14F-4D97-AF65-F5344CB8AC3E}">
        <p14:creationId xmlns:p14="http://schemas.microsoft.com/office/powerpoint/2010/main" val="29585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The future of autonomous trucking AV truck AV Generative AI">
            <a:extLst>
              <a:ext uri="{FF2B5EF4-FFF2-40B4-BE49-F238E27FC236}">
                <a16:creationId xmlns:a16="http://schemas.microsoft.com/office/drawing/2014/main" id="{68F303C2-919C-D8B0-85C6-9D13FF72DE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3AA4D422-84FA-E8FE-3D6C-50428B79F19B}"/>
              </a:ext>
            </a:extLst>
          </p:cNvPr>
          <p:cNvSpPr/>
          <p:nvPr/>
        </p:nvSpPr>
        <p:spPr>
          <a:xfrm>
            <a:off x="0" y="5735782"/>
            <a:ext cx="12188952" cy="617517"/>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Title 22">
            <a:extLst>
              <a:ext uri="{FF2B5EF4-FFF2-40B4-BE49-F238E27FC236}">
                <a16:creationId xmlns:a16="http://schemas.microsoft.com/office/drawing/2014/main" id="{79C375DB-1707-E283-832E-6DF5470F67B2}"/>
              </a:ext>
            </a:extLst>
          </p:cNvPr>
          <p:cNvSpPr txBox="1">
            <a:spLocks/>
          </p:cNvSpPr>
          <p:nvPr/>
        </p:nvSpPr>
        <p:spPr>
          <a:xfrm>
            <a:off x="223935" y="5606982"/>
            <a:ext cx="11831215" cy="906533"/>
          </a:xfrm>
          <a:prstGeom prst="rect">
            <a:avLst/>
          </a:prstGeom>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3600" dirty="0">
                <a:solidFill>
                  <a:schemeClr val="bg1"/>
                </a:solidFill>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2843798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BA901-E81A-7683-90CE-6BBD3143C0A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263529-7F78-6390-2542-EDE60BEB73A3}"/>
              </a:ext>
            </a:extLst>
          </p:cNvPr>
          <p:cNvSpPr>
            <a:spLocks noGrp="1"/>
          </p:cNvSpPr>
          <p:nvPr>
            <p:ph idx="1"/>
          </p:nvPr>
        </p:nvSpPr>
        <p:spPr/>
        <p:txBody>
          <a:bodyPr/>
          <a:lstStyle/>
          <a:p>
            <a:endParaRPr lang="en-US"/>
          </a:p>
        </p:txBody>
      </p:sp>
      <p:pic>
        <p:nvPicPr>
          <p:cNvPr id="4" name="Picture 4" descr="7 Starter Tips for New Truck Drivers">
            <a:extLst>
              <a:ext uri="{FF2B5EF4-FFF2-40B4-BE49-F238E27FC236}">
                <a16:creationId xmlns:a16="http://schemas.microsoft.com/office/drawing/2014/main" id="{A63CA368-BC2B-7901-325E-144D5BC40B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22">
            <a:extLst>
              <a:ext uri="{FF2B5EF4-FFF2-40B4-BE49-F238E27FC236}">
                <a16:creationId xmlns:a16="http://schemas.microsoft.com/office/drawing/2014/main" id="{1E177BB6-6576-E199-4115-41904ED37AA7}"/>
              </a:ext>
            </a:extLst>
          </p:cNvPr>
          <p:cNvSpPr txBox="1">
            <a:spLocks/>
          </p:cNvSpPr>
          <p:nvPr/>
        </p:nvSpPr>
        <p:spPr>
          <a:xfrm>
            <a:off x="262807" y="4946511"/>
            <a:ext cx="2700532" cy="878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a:solidFill>
                  <a:srgbClr val="FFBB4B"/>
                </a:solidFill>
                <a:effectLst>
                  <a:outerShdw blurRad="38100" dist="38100" dir="2700000" algn="tl">
                    <a:srgbClr val="000000">
                      <a:alpha val="43137"/>
                    </a:srgbClr>
                  </a:outerShdw>
                </a:effectLst>
              </a:rPr>
              <a:t>Thank you</a:t>
            </a:r>
            <a:endParaRPr lang="en-US" sz="3600">
              <a:ln w="0"/>
              <a:solidFill>
                <a:srgbClr val="FFBB4B"/>
              </a:solidFill>
              <a:effectLst>
                <a:outerShdw blurRad="38100" dist="19050" dir="2700000" algn="tl" rotWithShape="0">
                  <a:schemeClr val="dk1">
                    <a:alpha val="40000"/>
                  </a:schemeClr>
                </a:outerShdw>
              </a:effectLst>
              <a:latin typeface="+mn-lt"/>
              <a:ea typeface="+mn-ea"/>
              <a:cs typeface="+mn-cs"/>
            </a:endParaRPr>
          </a:p>
        </p:txBody>
      </p:sp>
      <p:pic>
        <p:nvPicPr>
          <p:cNvPr id="6146" name="Picture 2" descr="Atlantic Provinces Trucking Association">
            <a:extLst>
              <a:ext uri="{FF2B5EF4-FFF2-40B4-BE49-F238E27FC236}">
                <a16:creationId xmlns:a16="http://schemas.microsoft.com/office/drawing/2014/main" id="{4DC8460E-008A-43CB-6E81-D2E884DD5C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3006" y="-146195"/>
            <a:ext cx="2297079" cy="190435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Maine Motor Transport Association ...">
            <a:extLst>
              <a:ext uri="{FF2B5EF4-FFF2-40B4-BE49-F238E27FC236}">
                <a16:creationId xmlns:a16="http://schemas.microsoft.com/office/drawing/2014/main" id="{19B2CB3B-22E3-1117-2CF1-AAAE21F66C9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232" b="89286" l="9375" r="89286">
                        <a14:foregroundMark x1="11607" y1="66964" x2="53571" y2="52679"/>
                        <a14:foregroundMark x1="41518" y1="27679" x2="41518" y2="6696"/>
                        <a14:foregroundMark x1="60714" y1="42411" x2="52232" y2="21429"/>
                        <a14:foregroundMark x1="52232" y1="21429" x2="53571" y2="8929"/>
                        <a14:foregroundMark x1="43304" y1="2232" x2="58036" y2="22321"/>
                        <a14:foregroundMark x1="58036" y1="22321" x2="58036" y2="22321"/>
                        <a14:foregroundMark x1="41518" y1="58036" x2="24107" y2="63393"/>
                        <a14:foregroundMark x1="38839" y1="59821" x2="55357" y2="59821"/>
                        <a14:foregroundMark x1="38839" y1="59821" x2="23214" y2="53571"/>
                        <a14:foregroundMark x1="13393" y1="51786" x2="10714" y2="40625"/>
                      </a14:backgroundRemoval>
                    </a14:imgEffect>
                  </a14:imgLayer>
                </a14:imgProps>
              </a:ext>
              <a:ext uri="{28A0092B-C50C-407E-A947-70E740481C1C}">
                <a14:useLocalDpi xmlns:a14="http://schemas.microsoft.com/office/drawing/2010/main" val="0"/>
              </a:ext>
            </a:extLst>
          </a:blip>
          <a:srcRect/>
          <a:stretch>
            <a:fillRect/>
          </a:stretch>
        </p:blipFill>
        <p:spPr bwMode="auto">
          <a:xfrm>
            <a:off x="10830085" y="334978"/>
            <a:ext cx="1251368" cy="12513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FEE2622-0AEE-4A8C-9F63-7B8D46646C5B}"/>
              </a:ext>
            </a:extLst>
          </p:cNvPr>
          <p:cNvSpPr txBox="1"/>
          <p:nvPr/>
        </p:nvSpPr>
        <p:spPr>
          <a:xfrm>
            <a:off x="433873" y="365125"/>
            <a:ext cx="6092890" cy="830997"/>
          </a:xfrm>
          <a:prstGeom prst="rect">
            <a:avLst/>
          </a:prstGeom>
          <a:noFill/>
        </p:spPr>
        <p:txBody>
          <a:bodyPr wrap="square">
            <a:spAutoFit/>
          </a:bodyPr>
          <a:lstStyle/>
          <a:p>
            <a:r>
              <a:rPr lang="en-US" sz="4800" b="1">
                <a:solidFill>
                  <a:schemeClr val="bg1"/>
                </a:solidFill>
              </a:rPr>
              <a:t>Q&amp;A Session</a:t>
            </a:r>
          </a:p>
        </p:txBody>
      </p:sp>
      <p:sp>
        <p:nvSpPr>
          <p:cNvPr id="8" name="TextBox 7">
            <a:extLst>
              <a:ext uri="{FF2B5EF4-FFF2-40B4-BE49-F238E27FC236}">
                <a16:creationId xmlns:a16="http://schemas.microsoft.com/office/drawing/2014/main" id="{D2534292-56BF-613D-FFE4-24C688B06C66}"/>
              </a:ext>
            </a:extLst>
          </p:cNvPr>
          <p:cNvSpPr txBox="1"/>
          <p:nvPr/>
        </p:nvSpPr>
        <p:spPr>
          <a:xfrm>
            <a:off x="293291" y="5760764"/>
            <a:ext cx="5976508" cy="923330"/>
          </a:xfrm>
          <a:prstGeom prst="rect">
            <a:avLst/>
          </a:prstGeom>
          <a:noFill/>
        </p:spPr>
        <p:txBody>
          <a:bodyPr wrap="none" rtlCol="0">
            <a:spAutoFit/>
          </a:bodyPr>
          <a:lstStyle/>
          <a:p>
            <a:r>
              <a:rPr lang="en-US" b="1">
                <a:solidFill>
                  <a:schemeClr val="bg1"/>
                </a:solidFill>
              </a:rPr>
              <a:t>Contacts: </a:t>
            </a:r>
          </a:p>
          <a:p>
            <a:pPr marL="285750" indent="-285750">
              <a:buFont typeface="Arial" panose="020B0604020202020204" pitchFamily="34" charset="0"/>
              <a:buChar char="•"/>
            </a:pPr>
            <a:r>
              <a:rPr lang="en-US" b="1">
                <a:solidFill>
                  <a:schemeClr val="bg1"/>
                </a:solidFill>
              </a:rPr>
              <a:t>Nick Michaud - michaud.nicholas@midlandtransport.com</a:t>
            </a:r>
          </a:p>
          <a:p>
            <a:pPr marL="285750" indent="-285750">
              <a:buFont typeface="Arial" panose="020B0604020202020204" pitchFamily="34" charset="0"/>
              <a:buChar char="•"/>
            </a:pPr>
            <a:r>
              <a:rPr lang="en-US" b="1">
                <a:solidFill>
                  <a:schemeClr val="bg1"/>
                </a:solidFill>
              </a:rPr>
              <a:t>Shawn Reilly – reilly.shawn@rsttransport.com</a:t>
            </a:r>
          </a:p>
        </p:txBody>
      </p:sp>
      <p:sp>
        <p:nvSpPr>
          <p:cNvPr id="6" name="AutoShape 2">
            <a:extLst>
              <a:ext uri="{FF2B5EF4-FFF2-40B4-BE49-F238E27FC236}">
                <a16:creationId xmlns:a16="http://schemas.microsoft.com/office/drawing/2014/main" id="{08387B1F-1A25-5794-C9BD-33A5277E9D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660215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E77498-230D-2CF9-4744-6DEC7CAC797E}"/>
              </a:ext>
            </a:extLst>
          </p:cNvPr>
          <p:cNvPicPr>
            <a:picLocks noChangeAspect="1"/>
          </p:cNvPicPr>
          <p:nvPr/>
        </p:nvPicPr>
        <p:blipFill>
          <a:blip r:embed="rId3"/>
          <a:stretch>
            <a:fillRect/>
          </a:stretch>
        </p:blipFill>
        <p:spPr>
          <a:xfrm>
            <a:off x="0" y="233680"/>
            <a:ext cx="4663335" cy="6231288"/>
          </a:xfrm>
          <a:prstGeom prst="rect">
            <a:avLst/>
          </a:prstGeom>
        </p:spPr>
      </p:pic>
      <p:sp>
        <p:nvSpPr>
          <p:cNvPr id="9" name="Content Placeholder 2">
            <a:extLst>
              <a:ext uri="{FF2B5EF4-FFF2-40B4-BE49-F238E27FC236}">
                <a16:creationId xmlns:a16="http://schemas.microsoft.com/office/drawing/2014/main" id="{AB54E07D-2B27-037B-88CA-6DC47287F006}"/>
              </a:ext>
            </a:extLst>
          </p:cNvPr>
          <p:cNvSpPr txBox="1">
            <a:spLocks/>
          </p:cNvSpPr>
          <p:nvPr/>
        </p:nvSpPr>
        <p:spPr>
          <a:xfrm>
            <a:off x="2240681" y="4072217"/>
            <a:ext cx="2984808" cy="591015"/>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414241"/>
                </a:solidFill>
                <a:latin typeface="Calibri" panose="020F0502020204030204" pitchFamily="34" charset="0"/>
                <a:cs typeface="Calibri" panose="020F0502020204030204" pitchFamily="34" charset="0"/>
              </a:rPr>
              <a:t>National Safety Code 1987: </a:t>
            </a:r>
            <a:r>
              <a:rPr lang="en-US" sz="1200" dirty="0">
                <a:solidFill>
                  <a:srgbClr val="414241"/>
                </a:solidFill>
                <a:latin typeface="Calibri" panose="020F0502020204030204" pitchFamily="34" charset="0"/>
                <a:cs typeface="Calibri" panose="020F0502020204030204" pitchFamily="34" charset="0"/>
              </a:rPr>
              <a:t>Canadian rules established to create a uniform set of safety rules across Canada, improve cross border trade.</a:t>
            </a:r>
            <a:endParaRPr lang="en-US" sz="1200" dirty="0">
              <a:latin typeface="Calibri" panose="020F0502020204030204" pitchFamily="34" charset="0"/>
              <a:cs typeface="Calibri" panose="020F0502020204030204" pitchFamily="34" charset="0"/>
            </a:endParaRPr>
          </a:p>
        </p:txBody>
      </p:sp>
      <p:sp>
        <p:nvSpPr>
          <p:cNvPr id="10" name="Content Placeholder 2">
            <a:extLst>
              <a:ext uri="{FF2B5EF4-FFF2-40B4-BE49-F238E27FC236}">
                <a16:creationId xmlns:a16="http://schemas.microsoft.com/office/drawing/2014/main" id="{0A61F5C8-3712-ABDD-8ABA-3151DA5E2D87}"/>
              </a:ext>
            </a:extLst>
          </p:cNvPr>
          <p:cNvSpPr txBox="1">
            <a:spLocks/>
          </p:cNvSpPr>
          <p:nvPr/>
        </p:nvSpPr>
        <p:spPr>
          <a:xfrm>
            <a:off x="1798511" y="338242"/>
            <a:ext cx="2984808" cy="461796"/>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414241"/>
                </a:solidFill>
                <a:latin typeface="Calibri" panose="020F0502020204030204" pitchFamily="34" charset="0"/>
                <a:cs typeface="Calibri" panose="020F0502020204030204" pitchFamily="34" charset="0"/>
              </a:rPr>
              <a:t>June 2021 (Canada) / Dec 2017: </a:t>
            </a:r>
            <a:r>
              <a:rPr lang="en-US" sz="1200" dirty="0">
                <a:solidFill>
                  <a:srgbClr val="414241"/>
                </a:solidFill>
                <a:latin typeface="Calibri" panose="020F0502020204030204" pitchFamily="34" charset="0"/>
                <a:cs typeface="Calibri" panose="020F0502020204030204" pitchFamily="34" charset="0"/>
              </a:rPr>
              <a:t>ELD mandates – * First truly disruptive technology mandates! </a:t>
            </a:r>
            <a:endParaRPr lang="en-US" sz="1200" dirty="0">
              <a:latin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2E71B443-619A-1708-95D0-52DA0A525B42}"/>
              </a:ext>
            </a:extLst>
          </p:cNvPr>
          <p:cNvSpPr txBox="1">
            <a:spLocks/>
          </p:cNvSpPr>
          <p:nvPr/>
        </p:nvSpPr>
        <p:spPr>
          <a:xfrm>
            <a:off x="4439911" y="2061355"/>
            <a:ext cx="2984808" cy="8340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100" b="1" dirty="0">
                <a:solidFill>
                  <a:srgbClr val="414241"/>
                </a:solidFill>
                <a:latin typeface="Calibri" panose="020F0502020204030204" pitchFamily="34" charset="0"/>
                <a:cs typeface="Calibri" panose="020F0502020204030204" pitchFamily="34" charset="0"/>
              </a:rPr>
              <a:t>Motor Carrier Safety Improvement Act 1999:  </a:t>
            </a:r>
            <a:r>
              <a:rPr lang="en-US" sz="1100" dirty="0">
                <a:solidFill>
                  <a:srgbClr val="414241"/>
                </a:solidFill>
                <a:latin typeface="Calibri" panose="020F0502020204030204" pitchFamily="34" charset="0"/>
                <a:cs typeface="Calibri" panose="020F0502020204030204" pitchFamily="34" charset="0"/>
              </a:rPr>
              <a:t>Established the FMCSA with the goal of accident prevention</a:t>
            </a:r>
          </a:p>
          <a:p>
            <a:pPr marL="0" indent="0">
              <a:buNone/>
            </a:pPr>
            <a:r>
              <a:rPr lang="en-US" sz="1100" b="1" dirty="0">
                <a:solidFill>
                  <a:srgbClr val="414241"/>
                </a:solidFill>
                <a:latin typeface="Calibri" panose="020F0502020204030204" pitchFamily="34" charset="0"/>
                <a:cs typeface="Calibri" panose="020F0502020204030204" pitchFamily="34" charset="0"/>
              </a:rPr>
              <a:t>Omnibus Transportation Employee Testing Act 1991:</a:t>
            </a:r>
            <a:r>
              <a:rPr lang="en-US" sz="1100" dirty="0">
                <a:solidFill>
                  <a:srgbClr val="414241"/>
                </a:solidFill>
                <a:latin typeface="Calibri" panose="020F0502020204030204" pitchFamily="34" charset="0"/>
                <a:cs typeface="Calibri" panose="020F0502020204030204" pitchFamily="34" charset="0"/>
              </a:rPr>
              <a:t> Established DOT Drug and Alcohol testing programs</a:t>
            </a:r>
          </a:p>
          <a:p>
            <a:pPr marL="0" indent="0">
              <a:buNone/>
            </a:pPr>
            <a:endParaRPr lang="en-US" sz="1100" dirty="0">
              <a:latin typeface="Calibri" panose="020F0502020204030204" pitchFamily="34" charset="0"/>
              <a:cs typeface="Calibri" panose="020F0502020204030204" pitchFamily="34" charset="0"/>
            </a:endParaRPr>
          </a:p>
        </p:txBody>
      </p:sp>
      <p:sp>
        <p:nvSpPr>
          <p:cNvPr id="13" name="Content Placeholder 2">
            <a:extLst>
              <a:ext uri="{FF2B5EF4-FFF2-40B4-BE49-F238E27FC236}">
                <a16:creationId xmlns:a16="http://schemas.microsoft.com/office/drawing/2014/main" id="{F380F4DB-53B2-304E-DFF9-1280379CB1C1}"/>
              </a:ext>
            </a:extLst>
          </p:cNvPr>
          <p:cNvSpPr txBox="1">
            <a:spLocks/>
          </p:cNvSpPr>
          <p:nvPr/>
        </p:nvSpPr>
        <p:spPr>
          <a:xfrm>
            <a:off x="4198432" y="5615283"/>
            <a:ext cx="3389971" cy="75844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414241"/>
                </a:solidFill>
                <a:cs typeface="Courier New" panose="02070309020205020404" pitchFamily="49" charset="0"/>
              </a:rPr>
              <a:t>Motor Carrier Act 1935. </a:t>
            </a:r>
            <a:r>
              <a:rPr lang="en-US" sz="1200" dirty="0">
                <a:solidFill>
                  <a:srgbClr val="414241"/>
                </a:solidFill>
                <a:cs typeface="Courier New" panose="02070309020205020404" pitchFamily="49" charset="0"/>
              </a:rPr>
              <a:t> Created the DOT, ICC and enacted several laws (including first HOS) to ensure commercial carrier safety.  First regulation created after the great depression</a:t>
            </a:r>
            <a:endParaRPr lang="en-US" sz="1200" dirty="0">
              <a:cs typeface="Courier New" panose="02070309020205020404" pitchFamily="49" charset="0"/>
            </a:endParaRPr>
          </a:p>
        </p:txBody>
      </p:sp>
      <p:pic>
        <p:nvPicPr>
          <p:cNvPr id="14" name="Picture 4" descr="Image result for US flag round">
            <a:extLst>
              <a:ext uri="{FF2B5EF4-FFF2-40B4-BE49-F238E27FC236}">
                <a16:creationId xmlns:a16="http://schemas.microsoft.com/office/drawing/2014/main" id="{48EC42A3-0508-80A5-2AF9-8106D891E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9536" y="5001450"/>
            <a:ext cx="660363" cy="6603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FAFA0D82-ACA6-C624-E6B5-CBE933E166E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347604" y="320636"/>
            <a:ext cx="350982" cy="348438"/>
          </a:xfrm>
          <a:prstGeom prst="rect">
            <a:avLst/>
          </a:prstGeom>
        </p:spPr>
      </p:pic>
      <p:pic>
        <p:nvPicPr>
          <p:cNvPr id="16" name="Picture 15">
            <a:extLst>
              <a:ext uri="{FF2B5EF4-FFF2-40B4-BE49-F238E27FC236}">
                <a16:creationId xmlns:a16="http://schemas.microsoft.com/office/drawing/2014/main" id="{B316C810-D5C8-5AD6-6D60-315ADE2D7F8A}"/>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238835" y="3408680"/>
            <a:ext cx="530305" cy="526461"/>
          </a:xfrm>
          <a:prstGeom prst="rect">
            <a:avLst/>
          </a:prstGeom>
        </p:spPr>
      </p:pic>
      <p:pic>
        <p:nvPicPr>
          <p:cNvPr id="18" name="Picture 4" descr="Image result for US flag round">
            <a:extLst>
              <a:ext uri="{FF2B5EF4-FFF2-40B4-BE49-F238E27FC236}">
                <a16:creationId xmlns:a16="http://schemas.microsoft.com/office/drawing/2014/main" id="{3CC6FF97-F1CD-ACD0-F51B-A4B1AAD67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6563" y="2246310"/>
            <a:ext cx="591014" cy="591014"/>
          </a:xfrm>
          <a:prstGeom prst="rect">
            <a:avLst/>
          </a:prstGeom>
          <a:noFill/>
          <a:extLst>
            <a:ext uri="{909E8E84-426E-40DD-AFC4-6F175D3DCCD1}">
              <a14:hiddenFill xmlns:a14="http://schemas.microsoft.com/office/drawing/2010/main">
                <a:solidFill>
                  <a:srgbClr val="FFFFFF"/>
                </a:solidFill>
              </a14:hiddenFill>
            </a:ext>
          </a:extLst>
        </p:spPr>
      </p:pic>
      <p:sp>
        <p:nvSpPr>
          <p:cNvPr id="19" name="Content Placeholder 2">
            <a:extLst>
              <a:ext uri="{FF2B5EF4-FFF2-40B4-BE49-F238E27FC236}">
                <a16:creationId xmlns:a16="http://schemas.microsoft.com/office/drawing/2014/main" id="{793912F9-1E3E-C501-3095-8094B2C168B1}"/>
              </a:ext>
            </a:extLst>
          </p:cNvPr>
          <p:cNvSpPr txBox="1">
            <a:spLocks/>
          </p:cNvSpPr>
          <p:nvPr/>
        </p:nvSpPr>
        <p:spPr>
          <a:xfrm>
            <a:off x="3694080" y="4950650"/>
            <a:ext cx="3354876" cy="540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414241"/>
                </a:solidFill>
                <a:latin typeface="Calibri" panose="020F0502020204030204" pitchFamily="34" charset="0"/>
                <a:cs typeface="Calibri" panose="020F0502020204030204" pitchFamily="34" charset="0"/>
              </a:rPr>
              <a:t>CMVSA 1986: </a:t>
            </a:r>
            <a:r>
              <a:rPr lang="en-US" sz="1200" dirty="0">
                <a:solidFill>
                  <a:srgbClr val="414241"/>
                </a:solidFill>
                <a:latin typeface="Calibri" panose="020F0502020204030204" pitchFamily="34" charset="0"/>
                <a:cs typeface="Calibri" panose="020F0502020204030204" pitchFamily="34" charset="0"/>
              </a:rPr>
              <a:t>Established qualification, medical  and licensing standards for CMV drivers and carrier safety standards.</a:t>
            </a:r>
            <a:endParaRPr lang="en-US" sz="1200" dirty="0">
              <a:latin typeface="Calibri" panose="020F0502020204030204" pitchFamily="34" charset="0"/>
              <a:cs typeface="Calibri" panose="020F0502020204030204" pitchFamily="34" charset="0"/>
            </a:endParaRPr>
          </a:p>
        </p:txBody>
      </p:sp>
      <p:sp>
        <p:nvSpPr>
          <p:cNvPr id="22" name="Content Placeholder 2">
            <a:extLst>
              <a:ext uri="{FF2B5EF4-FFF2-40B4-BE49-F238E27FC236}">
                <a16:creationId xmlns:a16="http://schemas.microsoft.com/office/drawing/2014/main" id="{9FD7AD65-4A61-6148-ED4B-ED4566EE3828}"/>
              </a:ext>
            </a:extLst>
          </p:cNvPr>
          <p:cNvSpPr txBox="1">
            <a:spLocks/>
          </p:cNvSpPr>
          <p:nvPr/>
        </p:nvSpPr>
        <p:spPr>
          <a:xfrm>
            <a:off x="3575394" y="3431559"/>
            <a:ext cx="4207165" cy="3969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FF0000"/>
                </a:solidFill>
                <a:latin typeface="Castellar" panose="020A0402060406010301" pitchFamily="18" charset="0"/>
                <a:cs typeface="Calibri" panose="020F0502020204030204" pitchFamily="34" charset="0"/>
              </a:rPr>
              <a:t>The Birth of the “modern” Trucking Safety Manager</a:t>
            </a:r>
            <a:endParaRPr lang="en-US" sz="1600" dirty="0">
              <a:solidFill>
                <a:srgbClr val="FF0000"/>
              </a:solidFill>
              <a:latin typeface="Castellar" panose="020A0402060406010301"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80339150-95B3-050D-B33C-7643E38EF582}"/>
              </a:ext>
            </a:extLst>
          </p:cNvPr>
          <p:cNvGrpSpPr/>
          <p:nvPr/>
        </p:nvGrpSpPr>
        <p:grpSpPr>
          <a:xfrm>
            <a:off x="8684514" y="2164157"/>
            <a:ext cx="3180116" cy="3541968"/>
            <a:chOff x="8740140" y="452444"/>
            <a:chExt cx="3180116" cy="3541968"/>
          </a:xfrm>
        </p:grpSpPr>
        <p:pic>
          <p:nvPicPr>
            <p:cNvPr id="3076" name="Picture 4" descr="100-year-old Postcard: The Original ...">
              <a:extLst>
                <a:ext uri="{FF2B5EF4-FFF2-40B4-BE49-F238E27FC236}">
                  <a16:creationId xmlns:a16="http://schemas.microsoft.com/office/drawing/2014/main" id="{702E47AA-E292-5B06-CB48-ECD49EC8CF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296933">
              <a:off x="8954306" y="2087730"/>
              <a:ext cx="2965950" cy="190668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B77D105-95BA-5279-B6BE-B4DB9A2D75C0}"/>
                </a:ext>
              </a:extLst>
            </p:cNvPr>
            <p:cNvPicPr>
              <a:picLocks noChangeAspect="1"/>
            </p:cNvPicPr>
            <p:nvPr/>
          </p:nvPicPr>
          <p:blipFill>
            <a:blip r:embed="rId7"/>
            <a:stretch>
              <a:fillRect/>
            </a:stretch>
          </p:blipFill>
          <p:spPr>
            <a:xfrm>
              <a:off x="8740140" y="452444"/>
              <a:ext cx="3018061" cy="1972464"/>
            </a:xfrm>
            <a:prstGeom prst="rect">
              <a:avLst/>
            </a:prstGeom>
          </p:spPr>
        </p:pic>
        <p:pic>
          <p:nvPicPr>
            <p:cNvPr id="2050" name="Picture 2" descr="Trucking In 1910">
              <a:extLst>
                <a:ext uri="{FF2B5EF4-FFF2-40B4-BE49-F238E27FC236}">
                  <a16:creationId xmlns:a16="http://schemas.microsoft.com/office/drawing/2014/main" id="{9740C1E4-E840-A962-03C8-0824A11CB7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18626" y="587378"/>
              <a:ext cx="2770816" cy="17975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pic>
        <p:nvPicPr>
          <p:cNvPr id="25" name="Picture 4" descr="Image result for US flag round">
            <a:extLst>
              <a:ext uri="{FF2B5EF4-FFF2-40B4-BE49-F238E27FC236}">
                <a16:creationId xmlns:a16="http://schemas.microsoft.com/office/drawing/2014/main" id="{5B190C86-F900-C796-4D28-D21662350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0678" y="1182267"/>
            <a:ext cx="591014" cy="591014"/>
          </a:xfrm>
          <a:prstGeom prst="rect">
            <a:avLst/>
          </a:prstGeom>
          <a:noFill/>
          <a:extLst>
            <a:ext uri="{909E8E84-426E-40DD-AFC4-6F175D3DCCD1}">
              <a14:hiddenFill xmlns:a14="http://schemas.microsoft.com/office/drawing/2010/main">
                <a:solidFill>
                  <a:srgbClr val="FFFFFF"/>
                </a:solidFill>
              </a14:hiddenFill>
            </a:ext>
          </a:extLst>
        </p:spPr>
      </p:pic>
      <p:sp>
        <p:nvSpPr>
          <p:cNvPr id="26" name="Content Placeholder 2">
            <a:extLst>
              <a:ext uri="{FF2B5EF4-FFF2-40B4-BE49-F238E27FC236}">
                <a16:creationId xmlns:a16="http://schemas.microsoft.com/office/drawing/2014/main" id="{508C3088-387D-4ED0-42CC-ECF5BA98A462}"/>
              </a:ext>
            </a:extLst>
          </p:cNvPr>
          <p:cNvSpPr txBox="1">
            <a:spLocks/>
          </p:cNvSpPr>
          <p:nvPr/>
        </p:nvSpPr>
        <p:spPr>
          <a:xfrm>
            <a:off x="3274667" y="1083667"/>
            <a:ext cx="2984808" cy="8340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414241"/>
                </a:solidFill>
                <a:latin typeface="Calibri" panose="020F0502020204030204" pitchFamily="34" charset="0"/>
                <a:cs typeface="Calibri" panose="020F0502020204030204" pitchFamily="34" charset="0"/>
              </a:rPr>
              <a:t>Compliance, Safety, Accountability 2010</a:t>
            </a:r>
            <a:endParaRPr lang="en-US" sz="1200" dirty="0">
              <a:solidFill>
                <a:srgbClr val="414241"/>
              </a:solidFill>
              <a:latin typeface="Calibri" panose="020F0502020204030204" pitchFamily="34" charset="0"/>
              <a:cs typeface="Calibri" panose="020F0502020204030204" pitchFamily="34" charset="0"/>
            </a:endParaRPr>
          </a:p>
          <a:p>
            <a:pPr marL="0" indent="0">
              <a:buNone/>
            </a:pPr>
            <a:r>
              <a:rPr lang="en-US" sz="1200" b="1" dirty="0">
                <a:solidFill>
                  <a:srgbClr val="414241"/>
                </a:solidFill>
                <a:latin typeface="Calibri" panose="020F0502020204030204" pitchFamily="34" charset="0"/>
                <a:cs typeface="Calibri" panose="020F0502020204030204" pitchFamily="34" charset="0"/>
              </a:rPr>
              <a:t>USA Patriot 2001 / 2007</a:t>
            </a:r>
          </a:p>
        </p:txBody>
      </p:sp>
      <p:sp>
        <p:nvSpPr>
          <p:cNvPr id="5" name="Rectangle 4">
            <a:extLst>
              <a:ext uri="{FF2B5EF4-FFF2-40B4-BE49-F238E27FC236}">
                <a16:creationId xmlns:a16="http://schemas.microsoft.com/office/drawing/2014/main" id="{82DDDA30-AD88-2B09-4D96-7B2BCBDC6998}"/>
              </a:ext>
            </a:extLst>
          </p:cNvPr>
          <p:cNvSpPr/>
          <p:nvPr/>
        </p:nvSpPr>
        <p:spPr>
          <a:xfrm>
            <a:off x="8229600" y="572952"/>
            <a:ext cx="3669958" cy="1200329"/>
          </a:xfrm>
          <a:prstGeom prst="rect">
            <a:avLst/>
          </a:prstGeom>
          <a:noFill/>
        </p:spPr>
        <p:txBody>
          <a:bodyPr wrap="square" lIns="91440" tIns="45720" rIns="91440" bIns="45720">
            <a:spAutoFit/>
          </a:bodyPr>
          <a:lstStyle/>
          <a:p>
            <a:pPr algn="ctr"/>
            <a:r>
              <a:rPr lang="en-US" sz="3600" b="1" cap="none" spc="0" dirty="0">
                <a:ln w="6600">
                  <a:solidFill>
                    <a:schemeClr val="accent2"/>
                  </a:solidFill>
                  <a:prstDash val="solid"/>
                </a:ln>
                <a:solidFill>
                  <a:srgbClr val="FFFFFF"/>
                </a:solidFill>
                <a:effectLst>
                  <a:outerShdw dist="38100" dir="2700000" algn="tl" rotWithShape="0">
                    <a:schemeClr val="accent2"/>
                  </a:outerShdw>
                </a:effectLst>
              </a:rPr>
              <a:t>The role of safety in Trucking</a:t>
            </a:r>
          </a:p>
        </p:txBody>
      </p:sp>
    </p:spTree>
    <p:extLst>
      <p:ext uri="{BB962C8B-B14F-4D97-AF65-F5344CB8AC3E}">
        <p14:creationId xmlns:p14="http://schemas.microsoft.com/office/powerpoint/2010/main" val="245512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circle(in)">
                                      <p:cBhvr>
                                        <p:cTn id="3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9" grpId="0"/>
      <p:bldP spid="22"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itting at a desk with a lot of papers in front of him&#10;&#10;Description automatically generated">
            <a:extLst>
              <a:ext uri="{FF2B5EF4-FFF2-40B4-BE49-F238E27FC236}">
                <a16:creationId xmlns:a16="http://schemas.microsoft.com/office/drawing/2014/main" id="{AB07E640-9822-747C-039C-2A0D9CDE1C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240"/>
            <a:ext cx="12192000" cy="6858000"/>
          </a:xfrm>
          <a:prstGeom prst="rect">
            <a:avLst/>
          </a:prstGeom>
        </p:spPr>
      </p:pic>
      <p:pic>
        <p:nvPicPr>
          <p:cNvPr id="9" name="Picture 8">
            <a:extLst>
              <a:ext uri="{FF2B5EF4-FFF2-40B4-BE49-F238E27FC236}">
                <a16:creationId xmlns:a16="http://schemas.microsoft.com/office/drawing/2014/main" id="{F9036C8D-BE54-E39C-8576-B579F0CD8DDF}"/>
              </a:ext>
            </a:extLst>
          </p:cNvPr>
          <p:cNvPicPr>
            <a:picLocks noChangeAspect="1"/>
          </p:cNvPicPr>
          <p:nvPr/>
        </p:nvPicPr>
        <p:blipFill>
          <a:blip r:embed="rId4"/>
          <a:stretch>
            <a:fillRect/>
          </a:stretch>
        </p:blipFill>
        <p:spPr>
          <a:xfrm>
            <a:off x="9975134" y="740381"/>
            <a:ext cx="1162212" cy="419158"/>
          </a:xfrm>
          <a:prstGeom prst="rect">
            <a:avLst/>
          </a:prstGeom>
        </p:spPr>
      </p:pic>
      <p:sp>
        <p:nvSpPr>
          <p:cNvPr id="10" name="Rectangle 9">
            <a:extLst>
              <a:ext uri="{FF2B5EF4-FFF2-40B4-BE49-F238E27FC236}">
                <a16:creationId xmlns:a16="http://schemas.microsoft.com/office/drawing/2014/main" id="{259DB53B-54BB-AD3F-5095-5740A3385C25}"/>
              </a:ext>
            </a:extLst>
          </p:cNvPr>
          <p:cNvSpPr/>
          <p:nvPr/>
        </p:nvSpPr>
        <p:spPr>
          <a:xfrm>
            <a:off x="9944654" y="826511"/>
            <a:ext cx="1282722" cy="584775"/>
          </a:xfrm>
          <a:prstGeom prst="rect">
            <a:avLst/>
          </a:prstGeom>
          <a:noFill/>
        </p:spPr>
        <p:txBody>
          <a:bodyPr wrap="none" lIns="91440" tIns="45720" rIns="91440" bIns="45720">
            <a:spAutoFit/>
          </a:bodyPr>
          <a:lstStyle/>
          <a:p>
            <a:pPr algn="ctr"/>
            <a:r>
              <a:rPr lang="en-US" sz="1600" b="0" cap="none" spc="0" dirty="0">
                <a:ln w="0"/>
                <a:solidFill>
                  <a:schemeClr val="tx1"/>
                </a:solidFill>
                <a:effectLst>
                  <a:outerShdw blurRad="38100" dist="19050" dir="2700000" algn="tl" rotWithShape="0">
                    <a:schemeClr val="dk1">
                      <a:alpha val="40000"/>
                    </a:schemeClr>
                  </a:outerShdw>
                </a:effectLst>
              </a:rPr>
              <a:t>DOT Audit… </a:t>
            </a:r>
          </a:p>
          <a:p>
            <a:pPr algn="ctr"/>
            <a:r>
              <a:rPr lang="en-US" sz="1600" dirty="0">
                <a:ln w="0"/>
                <a:effectLst>
                  <a:outerShdw blurRad="38100" dist="19050" dir="2700000" algn="tl" rotWithShape="0">
                    <a:schemeClr val="dk1">
                      <a:alpha val="40000"/>
                    </a:schemeClr>
                  </a:outerShdw>
                </a:effectLst>
              </a:rPr>
              <a:t>Coming Soon</a:t>
            </a:r>
            <a:endParaRPr lang="en-US" sz="1600" b="0" cap="none" spc="0" dirty="0">
              <a:ln w="0"/>
              <a:solidFill>
                <a:schemeClr val="tx1"/>
              </a:solidFill>
              <a:effectLst>
                <a:outerShdw blurRad="38100" dist="19050" dir="2700000" algn="tl" rotWithShape="0">
                  <a:schemeClr val="dk1">
                    <a:alpha val="40000"/>
                  </a:schemeClr>
                </a:outerShdw>
              </a:effectLst>
            </a:endParaRPr>
          </a:p>
        </p:txBody>
      </p:sp>
      <p:grpSp>
        <p:nvGrpSpPr>
          <p:cNvPr id="14" name="Group 13">
            <a:extLst>
              <a:ext uri="{FF2B5EF4-FFF2-40B4-BE49-F238E27FC236}">
                <a16:creationId xmlns:a16="http://schemas.microsoft.com/office/drawing/2014/main" id="{037439FD-557F-A1F4-E98A-F5F6D86484DA}"/>
              </a:ext>
            </a:extLst>
          </p:cNvPr>
          <p:cNvGrpSpPr/>
          <p:nvPr/>
        </p:nvGrpSpPr>
        <p:grpSpPr>
          <a:xfrm>
            <a:off x="10444176" y="5429945"/>
            <a:ext cx="834000" cy="584775"/>
            <a:chOff x="10444176" y="5699760"/>
            <a:chExt cx="834000" cy="325120"/>
          </a:xfrm>
        </p:grpSpPr>
        <p:sp>
          <p:nvSpPr>
            <p:cNvPr id="12" name="Rectangle 11">
              <a:extLst>
                <a:ext uri="{FF2B5EF4-FFF2-40B4-BE49-F238E27FC236}">
                  <a16:creationId xmlns:a16="http://schemas.microsoft.com/office/drawing/2014/main" id="{9BE72D16-D8B9-E5DB-5C64-7A94ADB9A603}"/>
                </a:ext>
              </a:extLst>
            </p:cNvPr>
            <p:cNvSpPr/>
            <p:nvPr/>
          </p:nvSpPr>
          <p:spPr>
            <a:xfrm>
              <a:off x="10444176" y="5699760"/>
              <a:ext cx="834000" cy="20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5FA096-84E5-8B07-3F40-58729B2FDD2A}"/>
                </a:ext>
              </a:extLst>
            </p:cNvPr>
            <p:cNvSpPr/>
            <p:nvPr/>
          </p:nvSpPr>
          <p:spPr>
            <a:xfrm rot="21113782">
              <a:off x="10454640" y="5821680"/>
              <a:ext cx="772736" cy="203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1032795-BCF0-D1B2-3D95-3A8A772CA41D}"/>
              </a:ext>
            </a:extLst>
          </p:cNvPr>
          <p:cNvSpPr/>
          <p:nvPr/>
        </p:nvSpPr>
        <p:spPr>
          <a:xfrm>
            <a:off x="10363200" y="5374375"/>
            <a:ext cx="955616" cy="646331"/>
          </a:xfrm>
          <a:prstGeom prst="rect">
            <a:avLst/>
          </a:prstGeom>
          <a:noFill/>
        </p:spPr>
        <p:txBody>
          <a:bodyPr wrap="square" lIns="91440" tIns="45720" rIns="91440" bIns="45720">
            <a:spAutoFit/>
          </a:bodyPr>
          <a:lstStyle/>
          <a:p>
            <a:pPr algn="ctr"/>
            <a:r>
              <a:rPr lang="en-US" sz="1200" b="0" cap="none" spc="0" dirty="0">
                <a:ln w="0"/>
                <a:solidFill>
                  <a:schemeClr val="tx1"/>
                </a:solidFill>
                <a:effectLst>
                  <a:outerShdw blurRad="38100" dist="19050" dir="2700000" algn="tl" rotWithShape="0">
                    <a:schemeClr val="dk1">
                      <a:alpha val="40000"/>
                    </a:schemeClr>
                  </a:outerShdw>
                </a:effectLst>
              </a:rPr>
              <a:t>Traditional Fleet Safety Program</a:t>
            </a:r>
          </a:p>
        </p:txBody>
      </p:sp>
      <p:sp>
        <p:nvSpPr>
          <p:cNvPr id="2" name="Oval 1">
            <a:extLst>
              <a:ext uri="{FF2B5EF4-FFF2-40B4-BE49-F238E27FC236}">
                <a16:creationId xmlns:a16="http://schemas.microsoft.com/office/drawing/2014/main" id="{6B5D1CF1-640D-48CF-80AF-B8D7DBF28D0A}"/>
              </a:ext>
            </a:extLst>
          </p:cNvPr>
          <p:cNvSpPr/>
          <p:nvPr/>
        </p:nvSpPr>
        <p:spPr>
          <a:xfrm>
            <a:off x="6324437" y="2043276"/>
            <a:ext cx="45719" cy="45719"/>
          </a:xfrm>
          <a:prstGeom prst="ellipse">
            <a:avLst/>
          </a:prstGeom>
          <a:solidFill>
            <a:schemeClr val="tx1">
              <a:lumMod val="75000"/>
              <a:lumOff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174BFCA6-E796-8B67-A79A-907B94C8D1AC}"/>
              </a:ext>
            </a:extLst>
          </p:cNvPr>
          <p:cNvSpPr/>
          <p:nvPr/>
        </p:nvSpPr>
        <p:spPr>
          <a:xfrm>
            <a:off x="6060113" y="2043275"/>
            <a:ext cx="45719" cy="45719"/>
          </a:xfrm>
          <a:prstGeom prst="ellipse">
            <a:avLst/>
          </a:prstGeom>
          <a:solidFill>
            <a:schemeClr val="tx1">
              <a:lumMod val="75000"/>
              <a:lumOff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276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A06F871-516B-82BD-46E5-5BBCB75961C4}"/>
              </a:ext>
            </a:extLst>
          </p:cNvPr>
          <p:cNvSpPr txBox="1"/>
          <p:nvPr/>
        </p:nvSpPr>
        <p:spPr>
          <a:xfrm>
            <a:off x="878775" y="2437664"/>
            <a:ext cx="10794670" cy="1754326"/>
          </a:xfrm>
          <a:prstGeom prst="rect">
            <a:avLst/>
          </a:prstGeom>
          <a:noFill/>
        </p:spPr>
        <p:txBody>
          <a:bodyPr wrap="square">
            <a:spAutoFit/>
          </a:bodyPr>
          <a:lstStyle/>
          <a:p>
            <a:r>
              <a:rPr lang="en-US" sz="3600" dirty="0"/>
              <a:t>All we every wanted was a little bit of help.  Why could the “computer age” not make our jobs easier, You know, like all </a:t>
            </a:r>
            <a:r>
              <a:rPr lang="en-US" sz="3600"/>
              <a:t>those </a:t>
            </a:r>
            <a:r>
              <a:rPr lang="en-US" sz="3600" dirty="0"/>
              <a:t>movies in the 80’s and 90’s promised</a:t>
            </a:r>
            <a:r>
              <a:rPr lang="en-US" sz="3600"/>
              <a:t> us</a:t>
            </a:r>
            <a:r>
              <a:rPr lang="en-US" sz="3600" dirty="0"/>
              <a:t>…</a:t>
            </a:r>
          </a:p>
        </p:txBody>
      </p:sp>
      <p:pic>
        <p:nvPicPr>
          <p:cNvPr id="7" name="Picture 6">
            <a:extLst>
              <a:ext uri="{FF2B5EF4-FFF2-40B4-BE49-F238E27FC236}">
                <a16:creationId xmlns:a16="http://schemas.microsoft.com/office/drawing/2014/main" id="{6BFEC3E7-A563-9476-1923-05B30CE0CC6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3587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9589F-6DFE-0F9F-356D-6151A46EF523}"/>
              </a:ext>
            </a:extLst>
          </p:cNvPr>
          <p:cNvSpPr/>
          <p:nvPr/>
        </p:nvSpPr>
        <p:spPr>
          <a:xfrm>
            <a:off x="0" y="0"/>
            <a:ext cx="12192000" cy="685800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Thy1">
            <a:hlinkClick r:id="" action="ppaction://media"/>
            <a:extLst>
              <a:ext uri="{FF2B5EF4-FFF2-40B4-BE49-F238E27FC236}">
                <a16:creationId xmlns:a16="http://schemas.microsoft.com/office/drawing/2014/main" id="{8E24DD6E-E48C-289B-0374-2BDF441936E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0" y="293172"/>
            <a:ext cx="4631377" cy="6271656"/>
          </a:xfrm>
          <a:prstGeom prst="rect">
            <a:avLst/>
          </a:prstGeom>
        </p:spPr>
      </p:pic>
      <p:sp>
        <p:nvSpPr>
          <p:cNvPr id="4" name="Content Placeholder 2">
            <a:extLst>
              <a:ext uri="{FF2B5EF4-FFF2-40B4-BE49-F238E27FC236}">
                <a16:creationId xmlns:a16="http://schemas.microsoft.com/office/drawing/2014/main" id="{4614CBDD-1CD0-0042-659E-80D419BD133D}"/>
              </a:ext>
            </a:extLst>
          </p:cNvPr>
          <p:cNvSpPr txBox="1">
            <a:spLocks/>
          </p:cNvSpPr>
          <p:nvPr/>
        </p:nvSpPr>
        <p:spPr>
          <a:xfrm>
            <a:off x="274055" y="183262"/>
            <a:ext cx="2160388" cy="1028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7200" b="1" dirty="0">
                <a:solidFill>
                  <a:schemeClr val="bg1"/>
                </a:solidFill>
                <a:latin typeface="Castellar" panose="020A0402060406010301" pitchFamily="18" charset="0"/>
                <a:cs typeface="Calibri" panose="020F0502020204030204" pitchFamily="34" charset="0"/>
              </a:rPr>
              <a:t>2011</a:t>
            </a:r>
            <a:endParaRPr lang="en-US" sz="7200" dirty="0">
              <a:solidFill>
                <a:schemeClr val="bg1"/>
              </a:solidFill>
              <a:latin typeface="Castellar" panose="020A0402060406010301" pitchFamily="18" charset="0"/>
              <a:cs typeface="Calibri" panose="020F0502020204030204" pitchFamily="34" charset="0"/>
            </a:endParaRPr>
          </a:p>
        </p:txBody>
      </p:sp>
      <p:sp>
        <p:nvSpPr>
          <p:cNvPr id="2" name="TextBox 1">
            <a:extLst>
              <a:ext uri="{FF2B5EF4-FFF2-40B4-BE49-F238E27FC236}">
                <a16:creationId xmlns:a16="http://schemas.microsoft.com/office/drawing/2014/main" id="{3E962597-7C41-95CB-89DD-560FD716B011}"/>
              </a:ext>
            </a:extLst>
          </p:cNvPr>
          <p:cNvSpPr txBox="1"/>
          <p:nvPr/>
        </p:nvSpPr>
        <p:spPr>
          <a:xfrm>
            <a:off x="215599" y="1560199"/>
            <a:ext cx="5419106" cy="2031325"/>
          </a:xfrm>
          <a:prstGeom prst="rect">
            <a:avLst/>
          </a:prstGeom>
          <a:noFill/>
        </p:spPr>
        <p:txBody>
          <a:bodyPr wrap="square">
            <a:spAutoFit/>
          </a:bodyPr>
          <a:lstStyle/>
          <a:p>
            <a:r>
              <a:rPr lang="en-US" sz="2400" b="1" i="0" dirty="0">
                <a:solidFill>
                  <a:schemeClr val="bg1"/>
                </a:solidFill>
                <a:effectLst/>
                <a:latin typeface="Times New Roman" panose="02020603050405020304" pitchFamily="18" charset="0"/>
              </a:rPr>
              <a:t>Disruptive Technologies Drive Creative Destruction” </a:t>
            </a:r>
          </a:p>
          <a:p>
            <a:endParaRPr lang="en-US" sz="600" b="1" dirty="0">
              <a:solidFill>
                <a:schemeClr val="bg1"/>
              </a:solidFill>
              <a:latin typeface="Times New Roman" panose="02020603050405020304" pitchFamily="18" charset="0"/>
            </a:endParaRPr>
          </a:p>
          <a:p>
            <a:endParaRPr lang="en-US" sz="600" b="1" dirty="0">
              <a:solidFill>
                <a:schemeClr val="bg1"/>
              </a:solidFill>
              <a:latin typeface="Times New Roman" panose="02020603050405020304" pitchFamily="18" charset="0"/>
            </a:endParaRPr>
          </a:p>
          <a:p>
            <a:endParaRPr lang="en-US" sz="600" b="1" dirty="0">
              <a:solidFill>
                <a:schemeClr val="bg1"/>
              </a:solidFill>
              <a:latin typeface="Times New Roman" panose="02020603050405020304" pitchFamily="18" charset="0"/>
            </a:endParaRPr>
          </a:p>
          <a:p>
            <a:r>
              <a:rPr lang="en-US" sz="2000" i="0" dirty="0">
                <a:solidFill>
                  <a:schemeClr val="bg1"/>
                </a:solidFill>
                <a:effectLst/>
                <a:latin typeface="Times New Roman" panose="02020603050405020304" pitchFamily="18" charset="0"/>
              </a:rPr>
              <a:t>Creative Destruction is at the core of all innovation that drives society to achieve previously unimaginable achievements</a:t>
            </a:r>
          </a:p>
        </p:txBody>
      </p:sp>
    </p:spTree>
    <p:extLst>
      <p:ext uri="{BB962C8B-B14F-4D97-AF65-F5344CB8AC3E}">
        <p14:creationId xmlns:p14="http://schemas.microsoft.com/office/powerpoint/2010/main" val="294132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93EA461-BED9-BC5B-D3CF-57459C6751C4}"/>
              </a:ext>
            </a:extLst>
          </p:cNvPr>
          <p:cNvPicPr>
            <a:picLocks noChangeAspect="1"/>
          </p:cNvPicPr>
          <p:nvPr/>
        </p:nvPicPr>
        <p:blipFill>
          <a:blip r:embed="rId3"/>
          <a:stretch>
            <a:fillRect/>
          </a:stretch>
        </p:blipFill>
        <p:spPr>
          <a:xfrm>
            <a:off x="0" y="510994"/>
            <a:ext cx="12192000" cy="5954318"/>
          </a:xfrm>
          <a:prstGeom prst="rect">
            <a:avLst/>
          </a:prstGeom>
        </p:spPr>
      </p:pic>
      <p:pic>
        <p:nvPicPr>
          <p:cNvPr id="7" name="Picture 6">
            <a:extLst>
              <a:ext uri="{FF2B5EF4-FFF2-40B4-BE49-F238E27FC236}">
                <a16:creationId xmlns:a16="http://schemas.microsoft.com/office/drawing/2014/main" id="{F91706F5-E718-46B6-DEC8-6EB1B64DFBF0}"/>
              </a:ext>
            </a:extLst>
          </p:cNvPr>
          <p:cNvPicPr>
            <a:picLocks noChangeAspect="1"/>
          </p:cNvPicPr>
          <p:nvPr/>
        </p:nvPicPr>
        <p:blipFill>
          <a:blip r:embed="rId4"/>
          <a:stretch>
            <a:fillRect/>
          </a:stretch>
        </p:blipFill>
        <p:spPr>
          <a:xfrm>
            <a:off x="308758" y="321438"/>
            <a:ext cx="3234824" cy="1792885"/>
          </a:xfrm>
          <a:prstGeom prst="rect">
            <a:avLst/>
          </a:prstGeom>
        </p:spPr>
      </p:pic>
    </p:spTree>
    <p:extLst>
      <p:ext uri="{BB962C8B-B14F-4D97-AF65-F5344CB8AC3E}">
        <p14:creationId xmlns:p14="http://schemas.microsoft.com/office/powerpoint/2010/main" val="3915923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562AB-451A-4BC8-8798-97B10F87837B}"/>
              </a:ext>
            </a:extLst>
          </p:cNvPr>
          <p:cNvSpPr>
            <a:spLocks noGrp="1"/>
          </p:cNvSpPr>
          <p:nvPr>
            <p:ph type="title"/>
          </p:nvPr>
        </p:nvSpPr>
        <p:spPr/>
        <p:txBody>
          <a:bodyPr>
            <a:normAutofit/>
          </a:bodyPr>
          <a:lstStyle/>
          <a:p>
            <a:pPr algn="ctr"/>
            <a:r>
              <a:rPr lang="en-US" sz="3600" dirty="0"/>
              <a:t>What is the “4th Industrial Revolution” </a:t>
            </a:r>
            <a:br>
              <a:rPr lang="en-US" sz="3600" dirty="0"/>
            </a:br>
            <a:r>
              <a:rPr lang="en-US" sz="3600" dirty="0"/>
              <a:t>… and what does it have to do with us?</a:t>
            </a:r>
          </a:p>
        </p:txBody>
      </p:sp>
      <p:pic>
        <p:nvPicPr>
          <p:cNvPr id="4" name="Picture 3">
            <a:extLst>
              <a:ext uri="{FF2B5EF4-FFF2-40B4-BE49-F238E27FC236}">
                <a16:creationId xmlns:a16="http://schemas.microsoft.com/office/drawing/2014/main" id="{D5B7EE13-B828-5301-344E-933524E98596}"/>
              </a:ext>
            </a:extLst>
          </p:cNvPr>
          <p:cNvPicPr>
            <a:picLocks noChangeAspect="1"/>
          </p:cNvPicPr>
          <p:nvPr/>
        </p:nvPicPr>
        <p:blipFill>
          <a:blip r:embed="rId3"/>
          <a:stretch>
            <a:fillRect/>
          </a:stretch>
        </p:blipFill>
        <p:spPr>
          <a:xfrm>
            <a:off x="1901352" y="1549790"/>
            <a:ext cx="8389295" cy="4452418"/>
          </a:xfrm>
          <a:prstGeom prst="rect">
            <a:avLst/>
          </a:prstGeom>
        </p:spPr>
      </p:pic>
    </p:spTree>
    <p:extLst>
      <p:ext uri="{BB962C8B-B14F-4D97-AF65-F5344CB8AC3E}">
        <p14:creationId xmlns:p14="http://schemas.microsoft.com/office/powerpoint/2010/main" val="3207680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E415A5F-6993-50D9-90A9-76C2F93F6AB6}"/>
              </a:ext>
            </a:extLst>
          </p:cNvPr>
          <p:cNvPicPr>
            <a:picLocks noChangeAspect="1"/>
          </p:cNvPicPr>
          <p:nvPr/>
        </p:nvPicPr>
        <p:blipFill>
          <a:blip r:embed="rId3">
            <a:lum bright="70000" contrast="-70000"/>
          </a:blip>
          <a:stretch>
            <a:fillRect/>
          </a:stretch>
        </p:blipFill>
        <p:spPr>
          <a:xfrm>
            <a:off x="3638941" y="4358555"/>
            <a:ext cx="4288863" cy="1796915"/>
          </a:xfrm>
          <a:prstGeom prst="rect">
            <a:avLst/>
          </a:prstGeom>
        </p:spPr>
      </p:pic>
      <p:sp>
        <p:nvSpPr>
          <p:cNvPr id="2" name="Title 1">
            <a:extLst>
              <a:ext uri="{FF2B5EF4-FFF2-40B4-BE49-F238E27FC236}">
                <a16:creationId xmlns:a16="http://schemas.microsoft.com/office/drawing/2014/main" id="{7FA562AB-451A-4BC8-8798-97B10F87837B}"/>
              </a:ext>
            </a:extLst>
          </p:cNvPr>
          <p:cNvSpPr>
            <a:spLocks noGrp="1"/>
          </p:cNvSpPr>
          <p:nvPr>
            <p:ph type="title"/>
          </p:nvPr>
        </p:nvSpPr>
        <p:spPr>
          <a:xfrm>
            <a:off x="222380" y="353857"/>
            <a:ext cx="10515600" cy="605259"/>
          </a:xfrm>
        </p:spPr>
        <p:txBody>
          <a:bodyPr>
            <a:normAutofit fontScale="90000"/>
          </a:bodyPr>
          <a:lstStyle/>
          <a:p>
            <a:r>
              <a:rPr lang="en-US"/>
              <a:t>The “4th Industrial Revolution” and Trucking</a:t>
            </a:r>
          </a:p>
        </p:txBody>
      </p:sp>
      <p:sp>
        <p:nvSpPr>
          <p:cNvPr id="12" name="TextBox 11">
            <a:extLst>
              <a:ext uri="{FF2B5EF4-FFF2-40B4-BE49-F238E27FC236}">
                <a16:creationId xmlns:a16="http://schemas.microsoft.com/office/drawing/2014/main" id="{2A889BF4-E84F-CCB3-7F4A-C9C2F8D42A30}"/>
              </a:ext>
            </a:extLst>
          </p:cNvPr>
          <p:cNvSpPr txBox="1"/>
          <p:nvPr/>
        </p:nvSpPr>
        <p:spPr>
          <a:xfrm>
            <a:off x="322943" y="1206915"/>
            <a:ext cx="3164156" cy="31085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Signals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Fault Code maintenance alerts</a:t>
            </a:r>
            <a:endPar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Idle Fuel Gallons</a:t>
            </a:r>
          </a:p>
          <a:p>
            <a:pPr marL="285750" indent="-285750">
              <a:buFont typeface="Arial" panose="020B0604020202020204" pitchFamily="34" charset="0"/>
              <a:buChar char="•"/>
              <a:defRPr/>
            </a:pPr>
            <a:r>
              <a:rPr lang="en-US" sz="1400">
                <a:solidFill>
                  <a:prstClr val="black"/>
                </a:solidFill>
                <a:latin typeface="Calibri" panose="020F0502020204030204" pitchFamily="34" charset="0"/>
                <a:cs typeface="Calibri" panose="020F0502020204030204" pitchFamily="34" charset="0"/>
              </a:rPr>
              <a:t>Moving Miles/Gallon</a:t>
            </a:r>
          </a:p>
          <a:p>
            <a:pPr marL="285750" indent="-28575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Engine Torque</a:t>
            </a:r>
          </a:p>
          <a:p>
            <a:pPr marL="285750" indent="-285750">
              <a:buFont typeface="Arial" panose="020B0604020202020204" pitchFamily="34" charset="0"/>
              <a:buChar char="•"/>
              <a:defRPr/>
            </a:pPr>
            <a:r>
              <a:rPr lang="en-US" sz="1400">
                <a:solidFill>
                  <a:prstClr val="black"/>
                </a:solidFill>
                <a:latin typeface="Calibri" panose="020F0502020204030204" pitchFamily="34" charset="0"/>
                <a:cs typeface="Calibri" panose="020F0502020204030204" pitchFamily="34" charset="0"/>
              </a:rPr>
              <a:t>Engine Power</a:t>
            </a:r>
          </a:p>
          <a:p>
            <a:pPr marL="285750" indent="-28575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Moving Time</a:t>
            </a:r>
          </a:p>
          <a:p>
            <a:pPr marL="285750" indent="-285750">
              <a:buFont typeface="Arial" panose="020B0604020202020204" pitchFamily="34" charset="0"/>
              <a:buChar char="•"/>
              <a:defRPr/>
            </a:pPr>
            <a:r>
              <a:rPr lang="en-US" sz="1400">
                <a:solidFill>
                  <a:prstClr val="black"/>
                </a:solidFill>
                <a:latin typeface="Calibri" panose="020F0502020204030204" pitchFamily="34" charset="0"/>
                <a:cs typeface="Calibri" panose="020F0502020204030204" pitchFamily="34" charset="0"/>
              </a:rPr>
              <a:t>Distance</a:t>
            </a:r>
          </a:p>
          <a:p>
            <a:pPr marL="285750" indent="-28575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Top Gear %</a:t>
            </a:r>
          </a:p>
          <a:p>
            <a:pPr marL="285750" indent="-285750">
              <a:buFont typeface="Arial" panose="020B0604020202020204" pitchFamily="34" charset="0"/>
              <a:buChar char="•"/>
              <a:defRPr/>
            </a:pPr>
            <a:r>
              <a:rPr lang="en-US" sz="1400">
                <a:solidFill>
                  <a:prstClr val="black"/>
                </a:solidFill>
                <a:latin typeface="Calibri" panose="020F0502020204030204" pitchFamily="34" charset="0"/>
                <a:cs typeface="Calibri" panose="020F0502020204030204" pitchFamily="34" charset="0"/>
              </a:rPr>
              <a:t>Hard Brake events</a:t>
            </a:r>
          </a:p>
          <a:p>
            <a:pPr marL="285750" indent="-28575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Throttle Position</a:t>
            </a:r>
          </a:p>
          <a:p>
            <a:pPr marL="285750" indent="-285750">
              <a:buFont typeface="Arial" panose="020B0604020202020204" pitchFamily="34" charset="0"/>
              <a:buChar char="•"/>
              <a:defRPr/>
            </a:pPr>
            <a:r>
              <a:rPr lang="en-US" sz="1400">
                <a:solidFill>
                  <a:prstClr val="black"/>
                </a:solidFill>
                <a:latin typeface="Calibri" panose="020F0502020204030204" pitchFamily="34" charset="0"/>
                <a:cs typeface="Calibri" panose="020F0502020204030204" pitchFamily="34" charset="0"/>
              </a:rPr>
              <a:t>Vehicle Speed</a:t>
            </a:r>
          </a:p>
          <a:p>
            <a:pPr marL="285750" indent="-285750">
              <a:buFont typeface="Arial" panose="020B0604020202020204" pitchFamily="34" charset="0"/>
              <a:buChar char="•"/>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GPS Position</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a:ln>
                <a:noFill/>
              </a:ln>
              <a:solidFill>
                <a:prstClr val="black"/>
              </a:solidFill>
              <a:effectLst/>
              <a:uLnTx/>
              <a:uFillTx/>
              <a:latin typeface="Lato Medium"/>
              <a:ea typeface="+mn-ea"/>
              <a:cs typeface="+mn-cs"/>
            </a:endParaRPr>
          </a:p>
        </p:txBody>
      </p:sp>
      <p:sp>
        <p:nvSpPr>
          <p:cNvPr id="13" name="TextBox 12">
            <a:extLst>
              <a:ext uri="{FF2B5EF4-FFF2-40B4-BE49-F238E27FC236}">
                <a16:creationId xmlns:a16="http://schemas.microsoft.com/office/drawing/2014/main" id="{0762321E-580E-CEE9-84D0-336C69A16AAB}"/>
              </a:ext>
            </a:extLst>
          </p:cNvPr>
          <p:cNvSpPr txBox="1"/>
          <p:nvPr/>
        </p:nvSpPr>
        <p:spPr>
          <a:xfrm>
            <a:off x="6621515" y="1206915"/>
            <a:ext cx="2777191" cy="160043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Event Recorder</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Lane Departure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Critical Distance</a:t>
            </a:r>
            <a:r>
              <a:rPr lang="en-US" sz="1400">
                <a:solidFill>
                  <a:prstClr val="black"/>
                </a:solidFill>
                <a:latin typeface="Calibri" panose="020F0502020204030204" pitchFamily="34" charset="0"/>
                <a:cs typeface="Calibri" panose="020F0502020204030204" pitchFamily="34" charset="0"/>
              </a:rPr>
              <a:t>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Rolling Through Stop </a:t>
            </a:r>
            <a:r>
              <a:rPr lang="en-US" sz="1400">
                <a:solidFill>
                  <a:prstClr val="black"/>
                </a:solidFill>
                <a:latin typeface="Calibri" panose="020F0502020204030204" pitchFamily="34" charset="0"/>
                <a:cs typeface="Calibri" panose="020F0502020204030204" pitchFamily="34" charset="0"/>
              </a:rPr>
              <a:t>S</a:t>
            </a:r>
            <a:r>
              <a:rPr kumimoji="0" lang="en-US" sz="1400" b="0" i="0" u="none" strike="noStrike" kern="1200" cap="none" spc="0" normalizeH="0" baseline="0" noProof="0" err="1">
                <a:ln>
                  <a:noFill/>
                </a:ln>
                <a:solidFill>
                  <a:prstClr val="black"/>
                </a:solidFill>
                <a:effectLst/>
                <a:uLnTx/>
                <a:uFillTx/>
                <a:latin typeface="Calibri" panose="020F0502020204030204" pitchFamily="34" charset="0"/>
                <a:cs typeface="Calibri" panose="020F0502020204030204" pitchFamily="34" charset="0"/>
              </a:rPr>
              <a:t>ign</a:t>
            </a:r>
            <a:endParaRPr lang="en-US" sz="1400">
              <a:solidFill>
                <a:prstClr val="black"/>
              </a:solidFill>
              <a:latin typeface="Calibri" panose="020F0502020204030204" pitchFamily="34" charset="0"/>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Close Following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Driver Behaviour</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a:solidFill>
                <a:prstClr val="black"/>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0CEA0A94-C7A5-08A4-A158-30020E71E654}"/>
              </a:ext>
            </a:extLst>
          </p:cNvPr>
          <p:cNvSpPr txBox="1"/>
          <p:nvPr/>
        </p:nvSpPr>
        <p:spPr>
          <a:xfrm>
            <a:off x="9812585" y="1206915"/>
            <a:ext cx="2225906" cy="240065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Trailer</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GPS Position</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Cargo Sensor (% full)</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Humidity</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Temperature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Door open/close</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Scully Systems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Product sensors</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ABS / Antirollover</a:t>
            </a:r>
          </a:p>
          <a:p>
            <a:pPr marL="171450" marR="0" lvl="0" indent="-1714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a:solidFill>
                <a:prstClr val="black"/>
              </a:solidFill>
              <a:latin typeface="Calibri" panose="020F0502020204030204" pitchFamily="34" charset="0"/>
              <a:cs typeface="Calibri" panose="020F0502020204030204" pitchFamily="34" charset="0"/>
            </a:endParaRP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a:solidFill>
                <a:prstClr val="black"/>
              </a:solidFill>
              <a:latin typeface="Lato Medium"/>
            </a:endParaRPr>
          </a:p>
        </p:txBody>
      </p:sp>
      <p:sp>
        <p:nvSpPr>
          <p:cNvPr id="15" name="TextBox 14">
            <a:extLst>
              <a:ext uri="{FF2B5EF4-FFF2-40B4-BE49-F238E27FC236}">
                <a16:creationId xmlns:a16="http://schemas.microsoft.com/office/drawing/2014/main" id="{AEDF117C-DBE9-68E9-BC10-181AB0DAEE44}"/>
              </a:ext>
            </a:extLst>
          </p:cNvPr>
          <p:cNvSpPr txBox="1"/>
          <p:nvPr/>
        </p:nvSpPr>
        <p:spPr>
          <a:xfrm>
            <a:off x="3228627" y="1206915"/>
            <a:ext cx="3315185" cy="246221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Onboard Safety Systems</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Detroit Assurance (ADAS)</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Active Speed Intervention</a:t>
            </a:r>
          </a:p>
          <a:p>
            <a:pPr marL="742950" lvl="1" indent="-285750">
              <a:buFont typeface="Arial" panose="020B0604020202020204" pitchFamily="34" charset="0"/>
              <a:buChar char="•"/>
              <a:defRPr/>
            </a:pPr>
            <a:r>
              <a:rPr lang="en-US" sz="1400" dirty="0">
                <a:solidFill>
                  <a:prstClr val="black"/>
                </a:solidFill>
                <a:latin typeface="Calibri" panose="020F0502020204030204" pitchFamily="34" charset="0"/>
                <a:cs typeface="Calibri" panose="020F0502020204030204" pitchFamily="34" charset="0"/>
              </a:rPr>
              <a:t>Brake Assist</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Brake Hold</a:t>
            </a:r>
          </a:p>
          <a:p>
            <a:pPr marL="742950" lvl="1" indent="-285750">
              <a:buFont typeface="Arial" panose="020B0604020202020204" pitchFamily="34" charset="0"/>
              <a:buChar char="•"/>
              <a:defRPr/>
            </a:pPr>
            <a:r>
              <a:rPr lang="en-US" sz="1400" dirty="0">
                <a:solidFill>
                  <a:prstClr val="black"/>
                </a:solidFill>
                <a:latin typeface="Calibri" panose="020F0502020204030204" pitchFamily="34" charset="0"/>
                <a:cs typeface="Calibri" panose="020F0502020204030204" pitchFamily="34" charset="0"/>
              </a:rPr>
              <a:t>Adaptive Cruise</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Lane Assist</a:t>
            </a:r>
          </a:p>
          <a:p>
            <a:pPr marL="742950" lvl="1" indent="-285750">
              <a:buFont typeface="Arial" panose="020B0604020202020204" pitchFamily="34" charset="0"/>
              <a:buChar char="•"/>
              <a:defRPr/>
            </a:pPr>
            <a:r>
              <a:rPr lang="en-US" sz="1400" dirty="0">
                <a:solidFill>
                  <a:prstClr val="black"/>
                </a:solidFill>
                <a:latin typeface="Calibri" panose="020F0502020204030204" pitchFamily="34" charset="0"/>
                <a:cs typeface="Calibri" panose="020F0502020204030204" pitchFamily="34" charset="0"/>
              </a:rPr>
              <a:t>Lane Departure Warning</a:t>
            </a:r>
          </a:p>
          <a:p>
            <a:pPr marL="742950" lvl="1"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Automatic wiper / lights</a:t>
            </a:r>
          </a:p>
          <a:p>
            <a:pPr marL="285750" indent="-285750">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Roll Stability</a:t>
            </a:r>
          </a:p>
          <a:p>
            <a:pPr marL="285750" indent="-285750">
              <a:buFont typeface="Arial" panose="020B0604020202020204" pitchFamily="34" charset="0"/>
              <a:buChar char="•"/>
              <a:defRPr/>
            </a:pPr>
            <a:r>
              <a:rPr lang="en-US" sz="1400" dirty="0">
                <a:solidFill>
                  <a:prstClr val="black"/>
                </a:solidFill>
                <a:latin typeface="Calibri" panose="020F0502020204030204" pitchFamily="34" charset="0"/>
                <a:cs typeface="Calibri" panose="020F0502020204030204" pitchFamily="34" charset="0"/>
              </a:rPr>
              <a:t>Comet (tire / hub sensors) </a:t>
            </a:r>
          </a:p>
        </p:txBody>
      </p:sp>
      <p:sp>
        <p:nvSpPr>
          <p:cNvPr id="16" name="TextBox 15">
            <a:extLst>
              <a:ext uri="{FF2B5EF4-FFF2-40B4-BE49-F238E27FC236}">
                <a16:creationId xmlns:a16="http://schemas.microsoft.com/office/drawing/2014/main" id="{4C77CBE1-BC76-1D0F-06AA-9DB798FA4F96}"/>
              </a:ext>
            </a:extLst>
          </p:cNvPr>
          <p:cNvSpPr txBox="1"/>
          <p:nvPr/>
        </p:nvSpPr>
        <p:spPr>
          <a:xfrm>
            <a:off x="6621515" y="2610095"/>
            <a:ext cx="3315185" cy="1384995"/>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rPr>
              <a:t>Satellite Technology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GPS tracking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Critical event (harsh braking / speed)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Workflow AI</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err="1">
                <a:solidFill>
                  <a:prstClr val="black"/>
                </a:solidFill>
                <a:latin typeface="Calibri" panose="020F0502020204030204" pitchFamily="34" charset="0"/>
                <a:cs typeface="Calibri" panose="020F0502020204030204" pitchFamily="34" charset="0"/>
              </a:rPr>
              <a:t>Smartdrive</a:t>
            </a:r>
            <a:r>
              <a:rPr lang="en-US" sz="1400">
                <a:solidFill>
                  <a:prstClr val="black"/>
                </a:solidFill>
                <a:latin typeface="Calibri" panose="020F0502020204030204" pitchFamily="34" charset="0"/>
                <a:cs typeface="Calibri" panose="020F0502020204030204" pitchFamily="34" charset="0"/>
              </a:rPr>
              <a:t> IoT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prstClr val="black"/>
                </a:solidFill>
                <a:latin typeface="Calibri" panose="020F0502020204030204" pitchFamily="34" charset="0"/>
                <a:cs typeface="Calibri" panose="020F0502020204030204" pitchFamily="34" charset="0"/>
              </a:rPr>
              <a:t>Fault Monitoring</a:t>
            </a:r>
          </a:p>
        </p:txBody>
      </p:sp>
      <p:pic>
        <p:nvPicPr>
          <p:cNvPr id="1026" name="Picture 2" descr="Big white truck with trailer on white background | Premium AI-generated  image">
            <a:extLst>
              <a:ext uri="{FF2B5EF4-FFF2-40B4-BE49-F238E27FC236}">
                <a16:creationId xmlns:a16="http://schemas.microsoft.com/office/drawing/2014/main" id="{B4CF2D7B-E23F-7805-DB70-DF3D67C2407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62970" y="3300926"/>
            <a:ext cx="6110137" cy="34942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ump Truck 3d Illustration Of A White Background With Large Blue American  And Trailer For Transporting Bulk Cargo Backgrounds | JPG Free Download -  Pikbest">
            <a:extLst>
              <a:ext uri="{FF2B5EF4-FFF2-40B4-BE49-F238E27FC236}">
                <a16:creationId xmlns:a16="http://schemas.microsoft.com/office/drawing/2014/main" id="{5F5F3AA5-D5FA-3C71-0BC9-7F3F67F9B4D0}"/>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8580" y="4142792"/>
            <a:ext cx="4918612" cy="275442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AFF1F18-3AA8-7735-4921-C41FB0476FC7}"/>
              </a:ext>
            </a:extLst>
          </p:cNvPr>
          <p:cNvSpPr txBox="1"/>
          <p:nvPr/>
        </p:nvSpPr>
        <p:spPr>
          <a:xfrm>
            <a:off x="3181470" y="3763946"/>
            <a:ext cx="2604624" cy="307777"/>
          </a:xfrm>
          <a:prstGeom prst="rect">
            <a:avLst/>
          </a:prstGeom>
          <a:noFill/>
        </p:spPr>
        <p:txBody>
          <a:bodyPr wrap="square">
            <a:spAutoFit/>
          </a:bodyPr>
          <a:lstStyle/>
          <a:p>
            <a:r>
              <a:rPr kumimoji="0" lang="en-US" sz="1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Augmented and Virtual Reality</a:t>
            </a:r>
            <a:endParaRPr lang="en-US" sz="1400" dirty="0"/>
          </a:p>
        </p:txBody>
      </p:sp>
    </p:spTree>
    <p:extLst>
      <p:ext uri="{BB962C8B-B14F-4D97-AF65-F5344CB8AC3E}">
        <p14:creationId xmlns:p14="http://schemas.microsoft.com/office/powerpoint/2010/main" val="39639282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885495f-08ef-425b-b228-dfd4a5eaefcb">
      <Terms xmlns="http://schemas.microsoft.com/office/infopath/2007/PartnerControls"/>
    </lcf76f155ced4ddcb4097134ff3c332f>
    <TaxCatchAll xmlns="00e503f6-c9c0-4e6d-868b-c2e0bc17d86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7AC07BD9C022A48B94C4F1192C84827" ma:contentTypeVersion="18" ma:contentTypeDescription="Create a new document." ma:contentTypeScope="" ma:versionID="2c50d9649434f4346d60689eb7389f84">
  <xsd:schema xmlns:xsd="http://www.w3.org/2001/XMLSchema" xmlns:xs="http://www.w3.org/2001/XMLSchema" xmlns:p="http://schemas.microsoft.com/office/2006/metadata/properties" xmlns:ns2="7885495f-08ef-425b-b228-dfd4a5eaefcb" xmlns:ns3="00e503f6-c9c0-4e6d-868b-c2e0bc17d861" targetNamespace="http://schemas.microsoft.com/office/2006/metadata/properties" ma:root="true" ma:fieldsID="2ec0fc588d7aded214d746c7eb727016" ns2:_="" ns3:_="">
    <xsd:import namespace="7885495f-08ef-425b-b228-dfd4a5eaefcb"/>
    <xsd:import namespace="00e503f6-c9c0-4e6d-868b-c2e0bc17d8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85495f-08ef-425b-b228-dfd4a5eaef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6b94af9-692a-4c54-bfb5-94bc32f7b6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0e503f6-c9c0-4e6d-868b-c2e0bc17d86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a49cf6c-79a7-4350-877f-796a11a48c00}" ma:internalName="TaxCatchAll" ma:showField="CatchAllData" ma:web="00e503f6-c9c0-4e6d-868b-c2e0bc17d86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0FF00C-58E7-4E71-8531-75B7AD9DE222}">
  <ds:schemaRefs>
    <ds:schemaRef ds:uri="http://schemas.microsoft.com/office/2006/documentManagement/types"/>
    <ds:schemaRef ds:uri="http://purl.org/dc/elements/1.1/"/>
    <ds:schemaRef ds:uri="00e503f6-c9c0-4e6d-868b-c2e0bc17d861"/>
    <ds:schemaRef ds:uri="7885495f-08ef-425b-b228-dfd4a5eaefcb"/>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80884235-A537-400E-8CBC-20C79BCF58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85495f-08ef-425b-b228-dfd4a5eaefcb"/>
    <ds:schemaRef ds:uri="00e503f6-c9c0-4e6d-868b-c2e0bc17d8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81AD2B7-B424-44D7-A8EA-C5D4A63D0B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2986</TotalTime>
  <Words>7324</Words>
  <Application>Microsoft Office PowerPoint</Application>
  <PresentationFormat>Widescreen</PresentationFormat>
  <Paragraphs>350</Paragraphs>
  <Slides>21</Slides>
  <Notes>20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vt:i4>
      </vt:variant>
    </vt:vector>
  </HeadingPairs>
  <TitlesOfParts>
    <vt:vector size="34" baseType="lpstr">
      <vt:lpstr>Aptos</vt:lpstr>
      <vt:lpstr>Aptos Display</vt:lpstr>
      <vt:lpstr>Arial</vt:lpstr>
      <vt:lpstr>Calibri</vt:lpstr>
      <vt:lpstr>Calibri Light</vt:lpstr>
      <vt:lpstr>Castellar</vt:lpstr>
      <vt:lpstr>Courier New</vt:lpstr>
      <vt:lpstr>kepler-std</vt:lpstr>
      <vt:lpstr>Lato Medium</vt:lpstr>
      <vt:lpstr>Segoe UI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“4th Industrial Revolution”  … and what does it have to do with us?</vt:lpstr>
      <vt:lpstr>The “4th Industrial Revolution” and Trucking</vt:lpstr>
      <vt:lpstr>PowerPoint Presentation</vt:lpstr>
      <vt:lpstr>PowerPoint Presentation</vt:lpstr>
      <vt:lpstr>Safety Managers… What did we learn during the Pandemic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Reilly, Shawn</dc:creator>
  <cp:lastModifiedBy>Tim Doyle</cp:lastModifiedBy>
  <cp:revision>3</cp:revision>
  <dcterms:created xsi:type="dcterms:W3CDTF">2022-02-15T17:26:36Z</dcterms:created>
  <dcterms:modified xsi:type="dcterms:W3CDTF">2024-09-25T14:07:46Z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fa077b8-e429-4228-b326-b66b51942a77_Enabled">
    <vt:lpwstr>True</vt:lpwstr>
  </property>
  <property fmtid="{D5CDD505-2E9C-101B-9397-08002B2CF9AE}" pid="3" name="MSIP_Label_ffa077b8-e429-4228-b326-b66b51942a77_SiteId">
    <vt:lpwstr>3bd4eb62-48e5-47f9-a150-79e9e9c46f32</vt:lpwstr>
  </property>
  <property fmtid="{D5CDD505-2E9C-101B-9397-08002B2CF9AE}" pid="4" name="MSIP_Label_ffa077b8-e429-4228-b326-b66b51942a77_Owner">
    <vt:lpwstr>Reilly.Shawn@rsttransport.com</vt:lpwstr>
  </property>
  <property fmtid="{D5CDD505-2E9C-101B-9397-08002B2CF9AE}" pid="5" name="MSIP_Label_ffa077b8-e429-4228-b326-b66b51942a77_SetDate">
    <vt:lpwstr>2022-02-15T19:02:56.9755512Z</vt:lpwstr>
  </property>
  <property fmtid="{D5CDD505-2E9C-101B-9397-08002B2CF9AE}" pid="6" name="MSIP_Label_ffa077b8-e429-4228-b326-b66b51942a77_Name">
    <vt:lpwstr>Sensitive</vt:lpwstr>
  </property>
  <property fmtid="{D5CDD505-2E9C-101B-9397-08002B2CF9AE}" pid="7" name="MSIP_Label_ffa077b8-e429-4228-b326-b66b51942a77_Application">
    <vt:lpwstr>Microsoft Azure Information Protection</vt:lpwstr>
  </property>
  <property fmtid="{D5CDD505-2E9C-101B-9397-08002B2CF9AE}" pid="8" name="MSIP_Label_ffa077b8-e429-4228-b326-b66b51942a77_ActionId">
    <vt:lpwstr>68ee9909-1607-413b-a077-fa19c803301e</vt:lpwstr>
  </property>
  <property fmtid="{D5CDD505-2E9C-101B-9397-08002B2CF9AE}" pid="9" name="MSIP_Label_ffa077b8-e429-4228-b326-b66b51942a77_Extended_MSFT_Method">
    <vt:lpwstr>Automatic</vt:lpwstr>
  </property>
  <property fmtid="{D5CDD505-2E9C-101B-9397-08002B2CF9AE}" pid="10" name="MSIP_Label_36399753-ca2d-463a-b656-da7cf5e76ecf_Enabled">
    <vt:lpwstr>True</vt:lpwstr>
  </property>
  <property fmtid="{D5CDD505-2E9C-101B-9397-08002B2CF9AE}" pid="11" name="MSIP_Label_36399753-ca2d-463a-b656-da7cf5e76ecf_SiteId">
    <vt:lpwstr>3bd4eb62-48e5-47f9-a150-79e9e9c46f32</vt:lpwstr>
  </property>
  <property fmtid="{D5CDD505-2E9C-101B-9397-08002B2CF9AE}" pid="12" name="MSIP_Label_36399753-ca2d-463a-b656-da7cf5e76ecf_Owner">
    <vt:lpwstr>Reilly.Shawn@rsttransport.com</vt:lpwstr>
  </property>
  <property fmtid="{D5CDD505-2E9C-101B-9397-08002B2CF9AE}" pid="13" name="MSIP_Label_36399753-ca2d-463a-b656-da7cf5e76ecf_SetDate">
    <vt:lpwstr>2022-02-15T19:02:56.9755512Z</vt:lpwstr>
  </property>
  <property fmtid="{D5CDD505-2E9C-101B-9397-08002B2CF9AE}" pid="14" name="MSIP_Label_36399753-ca2d-463a-b656-da7cf5e76ecf_Name">
    <vt:lpwstr>Internal and External Use</vt:lpwstr>
  </property>
  <property fmtid="{D5CDD505-2E9C-101B-9397-08002B2CF9AE}" pid="15" name="MSIP_Label_36399753-ca2d-463a-b656-da7cf5e76ecf_Application">
    <vt:lpwstr>Microsoft Azure Information Protection</vt:lpwstr>
  </property>
  <property fmtid="{D5CDD505-2E9C-101B-9397-08002B2CF9AE}" pid="16" name="MSIP_Label_36399753-ca2d-463a-b656-da7cf5e76ecf_ActionId">
    <vt:lpwstr>68ee9909-1607-413b-a077-fa19c803301e</vt:lpwstr>
  </property>
  <property fmtid="{D5CDD505-2E9C-101B-9397-08002B2CF9AE}" pid="17" name="MSIP_Label_36399753-ca2d-463a-b656-da7cf5e76ecf_Parent">
    <vt:lpwstr>ffa077b8-e429-4228-b326-b66b51942a77</vt:lpwstr>
  </property>
  <property fmtid="{D5CDD505-2E9C-101B-9397-08002B2CF9AE}" pid="18" name="MSIP_Label_36399753-ca2d-463a-b656-da7cf5e76ecf_Extended_MSFT_Method">
    <vt:lpwstr>Automatic</vt:lpwstr>
  </property>
  <property fmtid="{D5CDD505-2E9C-101B-9397-08002B2CF9AE}" pid="19" name="Sensitivity">
    <vt:lpwstr>Sensitive Internal and External Use</vt:lpwstr>
  </property>
  <property fmtid="{D5CDD505-2E9C-101B-9397-08002B2CF9AE}" pid="20" name="ContentTypeId">
    <vt:lpwstr>0x010100866C0C319BDA5346B07E8C39D99BAD3C</vt:lpwstr>
  </property>
  <property fmtid="{D5CDD505-2E9C-101B-9397-08002B2CF9AE}" pid="21" name="MediaServiceImageTags">
    <vt:lpwstr/>
  </property>
</Properties>
</file>