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tags/tag2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5.xml" ContentType="application/vnd.openxmlformats-officedocument.presentationml.tags+xml"/>
  <Override PartName="/ppt/notesSlides/notesSlide38.xml" ContentType="application/vnd.openxmlformats-officedocument.presentationml.notesSlide+xml"/>
  <Override PartName="/ppt/tags/tag26.xml" ContentType="application/vnd.openxmlformats-officedocument.presentationml.tags+xml"/>
  <Override PartName="/ppt/notesSlides/notesSlide39.xml" ContentType="application/vnd.openxmlformats-officedocument.presentationml.notesSlide+xml"/>
  <Override PartName="/ppt/tags/tag27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790" r:id="rId5"/>
    <p:sldMasterId id="2147483805" r:id="rId6"/>
  </p:sldMasterIdLst>
  <p:notesMasterIdLst>
    <p:notesMasterId r:id="rId62"/>
  </p:notesMasterIdLst>
  <p:handoutMasterIdLst>
    <p:handoutMasterId r:id="rId63"/>
  </p:handoutMasterIdLst>
  <p:sldIdLst>
    <p:sldId id="571" r:id="rId7"/>
    <p:sldId id="1173" r:id="rId8"/>
    <p:sldId id="720" r:id="rId9"/>
    <p:sldId id="822" r:id="rId10"/>
    <p:sldId id="1180" r:id="rId11"/>
    <p:sldId id="823" r:id="rId12"/>
    <p:sldId id="1181" r:id="rId13"/>
    <p:sldId id="829" r:id="rId14"/>
    <p:sldId id="827" r:id="rId15"/>
    <p:sldId id="830" r:id="rId16"/>
    <p:sldId id="727" r:id="rId17"/>
    <p:sldId id="841" r:id="rId18"/>
    <p:sldId id="842" r:id="rId19"/>
    <p:sldId id="1213" r:id="rId20"/>
    <p:sldId id="847" r:id="rId21"/>
    <p:sldId id="1214" r:id="rId22"/>
    <p:sldId id="848" r:id="rId23"/>
    <p:sldId id="734" r:id="rId24"/>
    <p:sldId id="849" r:id="rId25"/>
    <p:sldId id="851" r:id="rId26"/>
    <p:sldId id="345" r:id="rId27"/>
    <p:sldId id="728" r:id="rId28"/>
    <p:sldId id="798" r:id="rId29"/>
    <p:sldId id="793" r:id="rId30"/>
    <p:sldId id="807" r:id="rId31"/>
    <p:sldId id="795" r:id="rId32"/>
    <p:sldId id="852" r:id="rId33"/>
    <p:sldId id="1165" r:id="rId34"/>
    <p:sldId id="1186" r:id="rId35"/>
    <p:sldId id="1175" r:id="rId36"/>
    <p:sldId id="1176" r:id="rId37"/>
    <p:sldId id="1212" r:id="rId38"/>
    <p:sldId id="800" r:id="rId39"/>
    <p:sldId id="803" r:id="rId40"/>
    <p:sldId id="871" r:id="rId41"/>
    <p:sldId id="684" r:id="rId42"/>
    <p:sldId id="650" r:id="rId43"/>
    <p:sldId id="1208" r:id="rId44"/>
    <p:sldId id="690" r:id="rId45"/>
    <p:sldId id="619" r:id="rId46"/>
    <p:sldId id="759" r:id="rId47"/>
    <p:sldId id="264" r:id="rId48"/>
    <p:sldId id="25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9" r:id="rId59"/>
    <p:sldId id="298" r:id="rId60"/>
    <p:sldId id="288" r:id="rId6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8542D-B050-D8DE-DC7D-462CF9D437DD}" name="Hacker, Elizabeth (Volpe)" initials="HE(" userId="S::Elizabeth.Hacker@ad.dot.gov::3ecdc7a5-2458-4453-ab42-fc71e7e16928" providerId="AD"/>
  <p188:author id="{844B1947-87C6-A8C8-CDBE-0A0244169B52}" name="Eakes, Charles (FMCSA)" initials="EC(" userId="S::charles.eakes@ad.dot.gov::7336d3e1-f12e-4915-8342-59b82e51c23e" providerId="AD"/>
  <p188:author id="{CDCF979A-99AE-B71B-D6EF-EC969FC8866C}" name="Luu, Kathryn (Volpe)" initials="KL" userId="S::Kathryn.Luu@ad.dot.gov::3b78c11b-97f2-46f2-9f1f-4ce34b23e6d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ovine, Linda CTR (Volpe)" initials="ELC(" lastIdx="3" clrIdx="0"/>
  <p:cmAuthor id="2" name="Butts, Laurie CTR (Volpe)" initials="BLC(" lastIdx="14" clrIdx="1"/>
  <p:cmAuthor id="3" name="Hacker, Elizabeth (VOLPE)" initials="HE(" lastIdx="10" clrIdx="2"/>
  <p:cmAuthor id="4" name="Kennedy, Nancy (Volpe)" initials="KN(" lastIdx="1" clrIdx="3"/>
  <p:cmAuthor id="5" name="Lacombe, Annalynn (VOLPE)" initials="LA(" lastIdx="1" clrIdx="4"/>
  <p:cmAuthor id="6" name="Marshall, Gian (FMCSA)" initials="MG(" lastIdx="73" clrIdx="5">
    <p:extLst>
      <p:ext uri="{19B8F6BF-5375-455C-9EA6-DF929625EA0E}">
        <p15:presenceInfo xmlns:p15="http://schemas.microsoft.com/office/powerpoint/2012/main" userId="S-1-5-21-982035342-1880134254-310265210-152890" providerId="AD"/>
      </p:ext>
    </p:extLst>
  </p:cmAuthor>
  <p:cmAuthor id="7" name="Baker, Barbara (FMCSA)" initials="BB(" lastIdx="37" clrIdx="6">
    <p:extLst>
      <p:ext uri="{19B8F6BF-5375-455C-9EA6-DF929625EA0E}">
        <p15:presenceInfo xmlns:p15="http://schemas.microsoft.com/office/powerpoint/2012/main" userId="S-1-5-21-982035342-1880134254-310265210-71768" providerId="AD"/>
      </p:ext>
    </p:extLst>
  </p:cmAuthor>
  <p:cmAuthor id="8" name="Yessen, David (FMCSA)" initials="YD(" lastIdx="5" clrIdx="7">
    <p:extLst>
      <p:ext uri="{19B8F6BF-5375-455C-9EA6-DF929625EA0E}">
        <p15:presenceInfo xmlns:p15="http://schemas.microsoft.com/office/powerpoint/2012/main" userId="S-1-5-21-982035342-1880134254-310265210-71420" providerId="AD"/>
      </p:ext>
    </p:extLst>
  </p:cmAuthor>
  <p:cmAuthor id="9" name="Lancaster, Jennifer (FMCSA)" initials="LJ(" lastIdx="4" clrIdx="8">
    <p:extLst>
      <p:ext uri="{19B8F6BF-5375-455C-9EA6-DF929625EA0E}">
        <p15:presenceInfo xmlns:p15="http://schemas.microsoft.com/office/powerpoint/2012/main" userId="S-1-5-21-982035342-1880134254-310265210-71132" providerId="AD"/>
      </p:ext>
    </p:extLst>
  </p:cmAuthor>
  <p:cmAuthor id="10" name="Hacker, Elizabeth CTR (Volpe)" initials="HEC(" lastIdx="47" clrIdx="9">
    <p:extLst>
      <p:ext uri="{19B8F6BF-5375-455C-9EA6-DF929625EA0E}">
        <p15:presenceInfo xmlns:p15="http://schemas.microsoft.com/office/powerpoint/2012/main" userId="S-1-5-21-982035342-1880134254-310265210-468621" providerId="AD"/>
      </p:ext>
    </p:extLst>
  </p:cmAuthor>
  <p:cmAuthor id="11" name="DeLorenzo, Joseph (FMCSA)" initials="DJ(" lastIdx="7" clrIdx="10">
    <p:extLst>
      <p:ext uri="{19B8F6BF-5375-455C-9EA6-DF929625EA0E}">
        <p15:presenceInfo xmlns:p15="http://schemas.microsoft.com/office/powerpoint/2012/main" userId="S-1-5-21-982035342-1880134254-310265210-71039" providerId="AD"/>
      </p:ext>
    </p:extLst>
  </p:cmAuthor>
  <p:cmAuthor id="12" name="Luu, Kathryn CTR (Volpe)" initials="LKC(" lastIdx="2" clrIdx="11">
    <p:extLst>
      <p:ext uri="{19B8F6BF-5375-455C-9EA6-DF929625EA0E}">
        <p15:presenceInfo xmlns:p15="http://schemas.microsoft.com/office/powerpoint/2012/main" userId="S-1-5-21-982035342-1880134254-310265210-740274" providerId="AD"/>
      </p:ext>
    </p:extLst>
  </p:cmAuthor>
  <p:cmAuthor id="13" name="Marshall, Gian (FMCSA)" initials="MG( [2]" lastIdx="17" clrIdx="12">
    <p:extLst>
      <p:ext uri="{19B8F6BF-5375-455C-9EA6-DF929625EA0E}">
        <p15:presenceInfo xmlns:p15="http://schemas.microsoft.com/office/powerpoint/2012/main" userId="S::Gian.Marshall@ad.dot.gov::d13d7cab-e528-4252-bf84-6573a23f2da6" providerId="AD"/>
      </p:ext>
    </p:extLst>
  </p:cmAuthor>
  <p:cmAuthor id="14" name="Luu, Kathryn CTR (Volpe)" initials="LKC( [2]" lastIdx="4" clrIdx="13">
    <p:extLst>
      <p:ext uri="{19B8F6BF-5375-455C-9EA6-DF929625EA0E}">
        <p15:presenceInfo xmlns:p15="http://schemas.microsoft.com/office/powerpoint/2012/main" userId="S::Kathryn.Luu.CTR@ad.dot.gov::3b78c11b-97f2-46f2-9f1f-4ce34b23e6d2" providerId="AD"/>
      </p:ext>
    </p:extLst>
  </p:cmAuthor>
  <p:cmAuthor id="15" name="Hacker, Elizabeth (Volpe)" initials="HE(" lastIdx="6" clrIdx="14">
    <p:extLst>
      <p:ext uri="{19B8F6BF-5375-455C-9EA6-DF929625EA0E}">
        <p15:presenceInfo xmlns:p15="http://schemas.microsoft.com/office/powerpoint/2012/main" userId="S::Elizabeth.Hacker@ad.dot.gov::3ecdc7a5-2458-4453-ab42-fc71e7e169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777777"/>
    <a:srgbClr val="001647"/>
    <a:srgbClr val="121A45"/>
    <a:srgbClr val="E4F2F4"/>
    <a:srgbClr val="B3CBD4"/>
    <a:srgbClr val="F2F2F2"/>
    <a:srgbClr val="B3C3D3"/>
    <a:srgbClr val="01ABC2"/>
    <a:srgbClr val="5D8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1069" autoAdjust="0"/>
  </p:normalViewPr>
  <p:slideViewPr>
    <p:cSldViewPr snapToGrid="0">
      <p:cViewPr varScale="1">
        <p:scale>
          <a:sx n="70" d="100"/>
          <a:sy n="70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408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commentAuthors" Target="commentAuthors.xml"/><Relationship Id="rId69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B79335-98E6-49DC-83F8-4324035B83A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860756-CC52-47B4-9449-9DEC39A2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9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C0BDE-E372-4692-A881-6802C2FE5AB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9FD4A-A0E3-4F17-8664-C7D8EA949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1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3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3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CA826-7ED4-4138-AD84-258E75E7B5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0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75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8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307" indent="-17830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26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EAB36-C21E-4262-AE2C-D0B41AB7A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47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77" indent="-17147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72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44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868680" indent="0">
              <a:lnSpc>
                <a:spcPct val="102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32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038EAB36-C21E-4262-AE2C-D0B41AB7A3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1616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6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33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82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55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87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72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7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EAB36-C21E-4262-AE2C-D0B41AB7A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636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49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/>
              <a:t>Devin Eakes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767DD-DD60-4015-BF56-0BC99D8195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4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26222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EAB36-C21E-4262-AE2C-D0B41AB7A33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75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47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7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/>
              <a:t>Devin Eakes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767DD-DD60-4015-BF56-0BC99D8195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92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i="1"/>
              <a:t>Devin Eakes</a:t>
            </a:r>
            <a:endParaRPr lang="en-US"/>
          </a:p>
          <a:p>
            <a:endParaRPr lang="en-US"/>
          </a:p>
          <a:p>
            <a:pPr algn="l" rtl="0" fontAlgn="base"/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a reminder, here are the SLDA requirements under Clearinghouse-II final rule.</a:t>
            </a:r>
            <a:r>
              <a:rPr lang="en-US" sz="1200" b="0" i="0"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200" b="0" i="0"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2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Once again, the compliance date is later THIS YEAR, on November 18, 2024.</a:t>
            </a:r>
            <a:endParaRPr lang="en-US" sz="1200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767DD-DD60-4015-BF56-0BC99D8195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5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11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767DD-DD60-4015-BF56-0BC99D8195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9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767DD-DD60-4015-BF56-0BC99D8195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8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70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10">
              <a:defRPr/>
            </a:pPr>
            <a:fld id="{CF79FD4A-A0E3-4F17-8664-C7D8EA949AA8}" type="slidenum">
              <a:rPr lang="en-US">
                <a:solidFill>
                  <a:prstClr val="black"/>
                </a:solidFill>
                <a:latin typeface="Calibri"/>
              </a:rPr>
              <a:pPr defTabSz="465810">
                <a:defRPr/>
              </a:pPr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1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 cover design option. Please delete any unneeded cover page designs.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41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475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00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038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41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976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247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62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72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longer their own BASIC</a:t>
            </a:r>
          </a:p>
          <a:p>
            <a:r>
              <a:rPr lang="en-US" dirty="0"/>
              <a:t>Example 396.9(c)(2) OOS </a:t>
            </a:r>
            <a:r>
              <a:rPr lang="en-US" dirty="0" err="1"/>
              <a:t>veh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30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out how you will look under the new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A19A1-701E-9447-83D6-E655EF80797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12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FD4A-A0E3-4F17-8664-C7D8EA949A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4014789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90"/>
          <a:stretch/>
        </p:blipFill>
        <p:spPr>
          <a:xfrm>
            <a:off x="510988" y="1030593"/>
            <a:ext cx="8928847" cy="1763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69"/>
            <a:ext cx="12197287" cy="181175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1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スライド番号プレースホルダー 3"/>
          <p:cNvSpPr txBox="1">
            <a:spLocks/>
          </p:cNvSpPr>
          <p:nvPr userDrawn="1"/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4" name="スライド番号プレースホルダー 3"/>
          <p:cNvSpPr txBox="1">
            <a:spLocks/>
          </p:cNvSpPr>
          <p:nvPr userDrawn="1"/>
        </p:nvSpPr>
        <p:spPr>
          <a:xfrm>
            <a:off x="17303570" y="95851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25" name="Straight Connector 24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90563" y="1916264"/>
            <a:ext cx="2443162" cy="441627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33551" y="1916263"/>
            <a:ext cx="2443162" cy="44157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176443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8863430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686" y="1356786"/>
            <a:ext cx="11405127" cy="388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586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93701" y="1489076"/>
            <a:ext cx="5261376" cy="45535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107015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10701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9079807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9079808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107014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6107015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079806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07980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1989095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06823" y="1489076"/>
            <a:ext cx="11441113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8211845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211846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8419909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36041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36041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456848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49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47078419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low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96497" y="1489076"/>
            <a:ext cx="11338317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260135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260137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468199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378318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3378319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586381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9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500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141953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141954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9350017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5148970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753" cy="68848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90"/>
          <a:stretch/>
        </p:blipFill>
        <p:spPr>
          <a:xfrm>
            <a:off x="510988" y="930581"/>
            <a:ext cx="8928847" cy="1763851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 bwMode="auto">
          <a:xfrm>
            <a:off x="1059699" y="3168609"/>
            <a:ext cx="2931567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2851009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4014789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90"/>
          <a:stretch/>
        </p:blipFill>
        <p:spPr>
          <a:xfrm>
            <a:off x="510988" y="1030593"/>
            <a:ext cx="8928847" cy="1763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69"/>
            <a:ext cx="12197287" cy="181175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34280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 userDrawn="1"/>
        </p:nvSpPr>
        <p:spPr>
          <a:xfrm>
            <a:off x="9291" y="13836"/>
            <a:ext cx="9697292" cy="6855800"/>
          </a:xfrm>
          <a:custGeom>
            <a:avLst/>
            <a:gdLst>
              <a:gd name="connsiteX0" fmla="*/ 0 w 13782907"/>
              <a:gd name="connsiteY0" fmla="*/ 0 h 13738301"/>
              <a:gd name="connsiteX1" fmla="*/ 13782907 w 13782907"/>
              <a:gd name="connsiteY1" fmla="*/ 0 h 13738301"/>
              <a:gd name="connsiteX2" fmla="*/ 13782907 w 13782907"/>
              <a:gd name="connsiteY2" fmla="*/ 13738301 h 13738301"/>
              <a:gd name="connsiteX3" fmla="*/ 0 w 13782907"/>
              <a:gd name="connsiteY3" fmla="*/ 13738301 h 13738301"/>
              <a:gd name="connsiteX4" fmla="*/ 0 w 13782907"/>
              <a:gd name="connsiteY4" fmla="*/ 0 h 13738301"/>
              <a:gd name="connsiteX0" fmla="*/ 0 w 19403122"/>
              <a:gd name="connsiteY0" fmla="*/ 0 h 13738301"/>
              <a:gd name="connsiteX1" fmla="*/ 19403122 w 19403122"/>
              <a:gd name="connsiteY1" fmla="*/ 44604 h 13738301"/>
              <a:gd name="connsiteX2" fmla="*/ 13782907 w 19403122"/>
              <a:gd name="connsiteY2" fmla="*/ 13738301 h 13738301"/>
              <a:gd name="connsiteX3" fmla="*/ 0 w 19403122"/>
              <a:gd name="connsiteY3" fmla="*/ 13738301 h 13738301"/>
              <a:gd name="connsiteX4" fmla="*/ 0 w 19403122"/>
              <a:gd name="connsiteY4" fmla="*/ 0 h 13738301"/>
              <a:gd name="connsiteX0" fmla="*/ 0 w 19425424"/>
              <a:gd name="connsiteY0" fmla="*/ 0 h 13738301"/>
              <a:gd name="connsiteX1" fmla="*/ 19425424 w 19425424"/>
              <a:gd name="connsiteY1" fmla="*/ 44604 h 13738301"/>
              <a:gd name="connsiteX2" fmla="*/ 13782907 w 19425424"/>
              <a:gd name="connsiteY2" fmla="*/ 13738301 h 13738301"/>
              <a:gd name="connsiteX3" fmla="*/ 0 w 19425424"/>
              <a:gd name="connsiteY3" fmla="*/ 13738301 h 13738301"/>
              <a:gd name="connsiteX4" fmla="*/ 0 w 19425424"/>
              <a:gd name="connsiteY4" fmla="*/ 0 h 13738301"/>
              <a:gd name="connsiteX0" fmla="*/ 0 w 19403122"/>
              <a:gd name="connsiteY0" fmla="*/ 1 h 13738302"/>
              <a:gd name="connsiteX1" fmla="*/ 19403122 w 19403122"/>
              <a:gd name="connsiteY1" fmla="*/ 0 h 13738302"/>
              <a:gd name="connsiteX2" fmla="*/ 13782907 w 19403122"/>
              <a:gd name="connsiteY2" fmla="*/ 13738302 h 13738302"/>
              <a:gd name="connsiteX3" fmla="*/ 0 w 19403122"/>
              <a:gd name="connsiteY3" fmla="*/ 13738302 h 13738302"/>
              <a:gd name="connsiteX4" fmla="*/ 0 w 19403122"/>
              <a:gd name="connsiteY4" fmla="*/ 1 h 1373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3122" h="13738302">
                <a:moveTo>
                  <a:pt x="0" y="1"/>
                </a:moveTo>
                <a:lnTo>
                  <a:pt x="19403122" y="0"/>
                </a:lnTo>
                <a:lnTo>
                  <a:pt x="13782907" y="13738302"/>
                </a:lnTo>
                <a:lnTo>
                  <a:pt x="0" y="13738302"/>
                </a:lnTo>
                <a:lnTo>
                  <a:pt x="0" y="1"/>
                </a:lnTo>
                <a:close/>
              </a:path>
            </a:pathLst>
          </a:custGeom>
          <a:solidFill>
            <a:srgbClr val="121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Open Sans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371" y="1754373"/>
            <a:ext cx="5020792" cy="123110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890371" y="3213208"/>
            <a:ext cx="5020792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2821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85989"/>
            <a:ext cx="2990850" cy="1685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000500" y="0"/>
            <a:ext cx="4086226" cy="6858000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86726" y="0"/>
            <a:ext cx="410527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86262" y="2143124"/>
            <a:ext cx="3386138" cy="2928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29206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3389011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260"/>
            <a:ext cx="12197287" cy="181175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6369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95500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658807"/>
            <a:ext cx="11405127" cy="43288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534459" y="1375098"/>
            <a:ext cx="1130035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79908230"/>
      </p:ext>
    </p:extLst>
  </p:cSld>
  <p:clrMapOvr>
    <a:masterClrMapping/>
  </p:clrMapOvr>
  <p:transition spd="med">
    <p:pull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 userDrawn="1"/>
        </p:nvSpPr>
        <p:spPr>
          <a:xfrm>
            <a:off x="9291" y="13836"/>
            <a:ext cx="9697292" cy="6855800"/>
          </a:xfrm>
          <a:custGeom>
            <a:avLst/>
            <a:gdLst>
              <a:gd name="connsiteX0" fmla="*/ 0 w 13782907"/>
              <a:gd name="connsiteY0" fmla="*/ 0 h 13738301"/>
              <a:gd name="connsiteX1" fmla="*/ 13782907 w 13782907"/>
              <a:gd name="connsiteY1" fmla="*/ 0 h 13738301"/>
              <a:gd name="connsiteX2" fmla="*/ 13782907 w 13782907"/>
              <a:gd name="connsiteY2" fmla="*/ 13738301 h 13738301"/>
              <a:gd name="connsiteX3" fmla="*/ 0 w 13782907"/>
              <a:gd name="connsiteY3" fmla="*/ 13738301 h 13738301"/>
              <a:gd name="connsiteX4" fmla="*/ 0 w 13782907"/>
              <a:gd name="connsiteY4" fmla="*/ 0 h 13738301"/>
              <a:gd name="connsiteX0" fmla="*/ 0 w 19403122"/>
              <a:gd name="connsiteY0" fmla="*/ 0 h 13738301"/>
              <a:gd name="connsiteX1" fmla="*/ 19403122 w 19403122"/>
              <a:gd name="connsiteY1" fmla="*/ 44604 h 13738301"/>
              <a:gd name="connsiteX2" fmla="*/ 13782907 w 19403122"/>
              <a:gd name="connsiteY2" fmla="*/ 13738301 h 13738301"/>
              <a:gd name="connsiteX3" fmla="*/ 0 w 19403122"/>
              <a:gd name="connsiteY3" fmla="*/ 13738301 h 13738301"/>
              <a:gd name="connsiteX4" fmla="*/ 0 w 19403122"/>
              <a:gd name="connsiteY4" fmla="*/ 0 h 13738301"/>
              <a:gd name="connsiteX0" fmla="*/ 0 w 19425424"/>
              <a:gd name="connsiteY0" fmla="*/ 0 h 13738301"/>
              <a:gd name="connsiteX1" fmla="*/ 19425424 w 19425424"/>
              <a:gd name="connsiteY1" fmla="*/ 44604 h 13738301"/>
              <a:gd name="connsiteX2" fmla="*/ 13782907 w 19425424"/>
              <a:gd name="connsiteY2" fmla="*/ 13738301 h 13738301"/>
              <a:gd name="connsiteX3" fmla="*/ 0 w 19425424"/>
              <a:gd name="connsiteY3" fmla="*/ 13738301 h 13738301"/>
              <a:gd name="connsiteX4" fmla="*/ 0 w 19425424"/>
              <a:gd name="connsiteY4" fmla="*/ 0 h 13738301"/>
              <a:gd name="connsiteX0" fmla="*/ 0 w 19403122"/>
              <a:gd name="connsiteY0" fmla="*/ 1 h 13738302"/>
              <a:gd name="connsiteX1" fmla="*/ 19403122 w 19403122"/>
              <a:gd name="connsiteY1" fmla="*/ 0 h 13738302"/>
              <a:gd name="connsiteX2" fmla="*/ 13782907 w 19403122"/>
              <a:gd name="connsiteY2" fmla="*/ 13738302 h 13738302"/>
              <a:gd name="connsiteX3" fmla="*/ 0 w 19403122"/>
              <a:gd name="connsiteY3" fmla="*/ 13738302 h 13738302"/>
              <a:gd name="connsiteX4" fmla="*/ 0 w 19403122"/>
              <a:gd name="connsiteY4" fmla="*/ 1 h 1373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3122" h="13738302">
                <a:moveTo>
                  <a:pt x="0" y="1"/>
                </a:moveTo>
                <a:lnTo>
                  <a:pt x="19403122" y="0"/>
                </a:lnTo>
                <a:lnTo>
                  <a:pt x="13782907" y="13738302"/>
                </a:lnTo>
                <a:lnTo>
                  <a:pt x="0" y="13738302"/>
                </a:lnTo>
                <a:lnTo>
                  <a:pt x="0" y="1"/>
                </a:lnTo>
                <a:close/>
              </a:path>
            </a:pathLst>
          </a:custGeom>
          <a:solidFill>
            <a:srgbClr val="121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Open Sans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371" y="1754373"/>
            <a:ext cx="5020792" cy="123110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890371" y="3213208"/>
            <a:ext cx="5020792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4830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453407"/>
            <a:ext cx="4579636" cy="4279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62013" indent="-366713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6500" indent="-193675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3375" indent="-225425">
              <a:buFont typeface="Wingdings" pitchFamily="2" charset="2"/>
              <a:buChar char="§"/>
              <a:tabLst>
                <a:tab pos="1603375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0" y="-18923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30838" y="1454150"/>
            <a:ext cx="6162675" cy="4278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534459" y="1375098"/>
            <a:ext cx="1130035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2949945"/>
      </p:ext>
    </p:extLst>
  </p:cSld>
  <p:clrMapOvr>
    <a:masterClrMapping/>
  </p:clrMapOvr>
  <p:transition spd="med">
    <p:pull/>
  </p:transition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6" y="999460"/>
            <a:ext cx="5613991" cy="563192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74725" y="1828165"/>
            <a:ext cx="3438525" cy="3328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9686" y="859466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34459" y="1566822"/>
            <a:ext cx="461327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4204908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3836"/>
            <a:ext cx="7656576" cy="6844164"/>
          </a:xfrm>
          <a:custGeom>
            <a:avLst/>
            <a:gdLst>
              <a:gd name="connsiteX0" fmla="*/ 0 w 5167417"/>
              <a:gd name="connsiteY0" fmla="*/ 0 h 6844164"/>
              <a:gd name="connsiteX1" fmla="*/ 5167417 w 5167417"/>
              <a:gd name="connsiteY1" fmla="*/ 0 h 6844164"/>
              <a:gd name="connsiteX2" fmla="*/ 3615257 w 5167417"/>
              <a:gd name="connsiteY2" fmla="*/ 6844164 h 6844164"/>
              <a:gd name="connsiteX3" fmla="*/ 0 w 5167417"/>
              <a:gd name="connsiteY3" fmla="*/ 6844164 h 6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7417" h="6844164">
                <a:moveTo>
                  <a:pt x="0" y="0"/>
                </a:moveTo>
                <a:lnTo>
                  <a:pt x="5167417" y="0"/>
                </a:lnTo>
                <a:lnTo>
                  <a:pt x="3615257" y="6844164"/>
                </a:lnTo>
                <a:lnTo>
                  <a:pt x="0" y="68441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1"/>
          </p:nvPr>
        </p:nvSpPr>
        <p:spPr>
          <a:xfrm>
            <a:off x="7790688" y="658813"/>
            <a:ext cx="3499104" cy="13040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7802563" y="2255838"/>
            <a:ext cx="3756025" cy="402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82604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42744" y="463254"/>
            <a:ext cx="10034492" cy="118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sz="4400" b="1">
                <a:solidFill>
                  <a:schemeClr val="accent4">
                    <a:lumMod val="95000"/>
                    <a:lumOff val="5000"/>
                  </a:schemeClr>
                </a:solidFill>
                <a:latin typeface="+mj-lt"/>
                <a:ea typeface="Montserrat Bold" charset="0"/>
                <a:cs typeface="Montserrat Bold" charset="0"/>
              </a:rPr>
              <a:t>Agenda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42744" y="1932808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4274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2742" y="4662291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63950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639505" y="1965287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639503" y="4662290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484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04772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スライド番号プレースホルダー 3"/>
          <p:cNvSpPr txBox="1">
            <a:spLocks/>
          </p:cNvSpPr>
          <p:nvPr userDrawn="1"/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4" name="スライド番号プレースホルダー 3"/>
          <p:cNvSpPr txBox="1">
            <a:spLocks/>
          </p:cNvSpPr>
          <p:nvPr userDrawn="1"/>
        </p:nvSpPr>
        <p:spPr>
          <a:xfrm>
            <a:off x="17303570" y="95851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25" name="Straight Connector 24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90563" y="1916264"/>
            <a:ext cx="2443162" cy="441627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33551" y="1916263"/>
            <a:ext cx="2443162" cy="44157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176443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8863430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686" y="1356786"/>
            <a:ext cx="11405127" cy="388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435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93701" y="1489076"/>
            <a:ext cx="5261376" cy="45535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107015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10701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9079807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9079808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107014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6107015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079806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07980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97407913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06823" y="1489076"/>
            <a:ext cx="11441113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8211845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211846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8419909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36041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36041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456848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49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26070900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low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96497" y="1489076"/>
            <a:ext cx="11338317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260135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260137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468199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378318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3378319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586381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9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500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141953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141954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9350017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03724115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753" cy="68848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88" y="930581"/>
            <a:ext cx="8928847" cy="1763851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 bwMode="auto">
          <a:xfrm>
            <a:off x="1059699" y="3168609"/>
            <a:ext cx="2931567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4005434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85989"/>
            <a:ext cx="2990850" cy="1685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000500" y="0"/>
            <a:ext cx="4086226" cy="6858000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86726" y="0"/>
            <a:ext cx="410527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86262" y="2143124"/>
            <a:ext cx="3386138" cy="2928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64376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4014789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88" y="1030593"/>
            <a:ext cx="8928847" cy="1763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69"/>
            <a:ext cx="12197287" cy="181175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87727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/>
          <p:nvPr userDrawn="1"/>
        </p:nvSpPr>
        <p:spPr>
          <a:xfrm>
            <a:off x="9291" y="13836"/>
            <a:ext cx="9697292" cy="6855800"/>
          </a:xfrm>
          <a:custGeom>
            <a:avLst/>
            <a:gdLst>
              <a:gd name="connsiteX0" fmla="*/ 0 w 13782907"/>
              <a:gd name="connsiteY0" fmla="*/ 0 h 13738301"/>
              <a:gd name="connsiteX1" fmla="*/ 13782907 w 13782907"/>
              <a:gd name="connsiteY1" fmla="*/ 0 h 13738301"/>
              <a:gd name="connsiteX2" fmla="*/ 13782907 w 13782907"/>
              <a:gd name="connsiteY2" fmla="*/ 13738301 h 13738301"/>
              <a:gd name="connsiteX3" fmla="*/ 0 w 13782907"/>
              <a:gd name="connsiteY3" fmla="*/ 13738301 h 13738301"/>
              <a:gd name="connsiteX4" fmla="*/ 0 w 13782907"/>
              <a:gd name="connsiteY4" fmla="*/ 0 h 13738301"/>
              <a:gd name="connsiteX0" fmla="*/ 0 w 19403122"/>
              <a:gd name="connsiteY0" fmla="*/ 0 h 13738301"/>
              <a:gd name="connsiteX1" fmla="*/ 19403122 w 19403122"/>
              <a:gd name="connsiteY1" fmla="*/ 44604 h 13738301"/>
              <a:gd name="connsiteX2" fmla="*/ 13782907 w 19403122"/>
              <a:gd name="connsiteY2" fmla="*/ 13738301 h 13738301"/>
              <a:gd name="connsiteX3" fmla="*/ 0 w 19403122"/>
              <a:gd name="connsiteY3" fmla="*/ 13738301 h 13738301"/>
              <a:gd name="connsiteX4" fmla="*/ 0 w 19403122"/>
              <a:gd name="connsiteY4" fmla="*/ 0 h 13738301"/>
              <a:gd name="connsiteX0" fmla="*/ 0 w 19425424"/>
              <a:gd name="connsiteY0" fmla="*/ 0 h 13738301"/>
              <a:gd name="connsiteX1" fmla="*/ 19425424 w 19425424"/>
              <a:gd name="connsiteY1" fmla="*/ 44604 h 13738301"/>
              <a:gd name="connsiteX2" fmla="*/ 13782907 w 19425424"/>
              <a:gd name="connsiteY2" fmla="*/ 13738301 h 13738301"/>
              <a:gd name="connsiteX3" fmla="*/ 0 w 19425424"/>
              <a:gd name="connsiteY3" fmla="*/ 13738301 h 13738301"/>
              <a:gd name="connsiteX4" fmla="*/ 0 w 19425424"/>
              <a:gd name="connsiteY4" fmla="*/ 0 h 13738301"/>
              <a:gd name="connsiteX0" fmla="*/ 0 w 19403122"/>
              <a:gd name="connsiteY0" fmla="*/ 1 h 13738302"/>
              <a:gd name="connsiteX1" fmla="*/ 19403122 w 19403122"/>
              <a:gd name="connsiteY1" fmla="*/ 0 h 13738302"/>
              <a:gd name="connsiteX2" fmla="*/ 13782907 w 19403122"/>
              <a:gd name="connsiteY2" fmla="*/ 13738302 h 13738302"/>
              <a:gd name="connsiteX3" fmla="*/ 0 w 19403122"/>
              <a:gd name="connsiteY3" fmla="*/ 13738302 h 13738302"/>
              <a:gd name="connsiteX4" fmla="*/ 0 w 19403122"/>
              <a:gd name="connsiteY4" fmla="*/ 1 h 1373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3122" h="13738302">
                <a:moveTo>
                  <a:pt x="0" y="1"/>
                </a:moveTo>
                <a:lnTo>
                  <a:pt x="19403122" y="0"/>
                </a:lnTo>
                <a:lnTo>
                  <a:pt x="13782907" y="13738302"/>
                </a:lnTo>
                <a:lnTo>
                  <a:pt x="0" y="13738302"/>
                </a:lnTo>
                <a:lnTo>
                  <a:pt x="0" y="1"/>
                </a:lnTo>
                <a:close/>
              </a:path>
            </a:pathLst>
          </a:custGeom>
          <a:solidFill>
            <a:srgbClr val="121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Open Sans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371" y="1754373"/>
            <a:ext cx="5020792" cy="123110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890371" y="3213208"/>
            <a:ext cx="5020792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6085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85989"/>
            <a:ext cx="2990850" cy="1685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000500" y="0"/>
            <a:ext cx="4086226" cy="6858000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86726" y="0"/>
            <a:ext cx="410527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86262" y="2143124"/>
            <a:ext cx="3386138" cy="2928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17223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8490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3389011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260"/>
            <a:ext cx="12197287" cy="181175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21473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95500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658807"/>
            <a:ext cx="11405127" cy="43288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534459" y="1375098"/>
            <a:ext cx="1130035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6278909"/>
      </p:ext>
    </p:extLst>
  </p:cSld>
  <p:clrMapOvr>
    <a:masterClrMapping/>
  </p:clrMapOvr>
  <p:transition spd="med">
    <p:pull/>
  </p:transition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453407"/>
            <a:ext cx="4579636" cy="4279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62013" indent="-366713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6500" indent="-193675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3375" indent="-225425">
              <a:buFont typeface="Wingdings" pitchFamily="2" charset="2"/>
              <a:buChar char="§"/>
              <a:tabLst>
                <a:tab pos="1603375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0" y="-18923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30838" y="1454150"/>
            <a:ext cx="6162675" cy="4278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534459" y="1375098"/>
            <a:ext cx="1130035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56703149"/>
      </p:ext>
    </p:extLst>
  </p:cSld>
  <p:clrMapOvr>
    <a:masterClrMapping/>
  </p:clrMapOvr>
  <p:transition spd="med">
    <p:pull/>
  </p:transition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6" y="999460"/>
            <a:ext cx="5613991" cy="563192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74725" y="1828165"/>
            <a:ext cx="3438525" cy="3328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9686" y="859466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34459" y="1566822"/>
            <a:ext cx="461327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99946594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3836"/>
            <a:ext cx="7656576" cy="6844164"/>
          </a:xfrm>
          <a:custGeom>
            <a:avLst/>
            <a:gdLst>
              <a:gd name="connsiteX0" fmla="*/ 0 w 5167417"/>
              <a:gd name="connsiteY0" fmla="*/ 0 h 6844164"/>
              <a:gd name="connsiteX1" fmla="*/ 5167417 w 5167417"/>
              <a:gd name="connsiteY1" fmla="*/ 0 h 6844164"/>
              <a:gd name="connsiteX2" fmla="*/ 3615257 w 5167417"/>
              <a:gd name="connsiteY2" fmla="*/ 6844164 h 6844164"/>
              <a:gd name="connsiteX3" fmla="*/ 0 w 5167417"/>
              <a:gd name="connsiteY3" fmla="*/ 6844164 h 6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7417" h="6844164">
                <a:moveTo>
                  <a:pt x="0" y="0"/>
                </a:moveTo>
                <a:lnTo>
                  <a:pt x="5167417" y="0"/>
                </a:lnTo>
                <a:lnTo>
                  <a:pt x="3615257" y="6844164"/>
                </a:lnTo>
                <a:lnTo>
                  <a:pt x="0" y="68441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1"/>
          </p:nvPr>
        </p:nvSpPr>
        <p:spPr>
          <a:xfrm>
            <a:off x="7790688" y="658813"/>
            <a:ext cx="3499104" cy="13040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7802563" y="2255838"/>
            <a:ext cx="3756025" cy="402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9585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42744" y="463254"/>
            <a:ext cx="10034492" cy="118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sz="4400" b="1">
                <a:solidFill>
                  <a:schemeClr val="accent4">
                    <a:lumMod val="95000"/>
                    <a:lumOff val="5000"/>
                  </a:schemeClr>
                </a:solidFill>
                <a:latin typeface="+mj-lt"/>
                <a:ea typeface="Montserrat Bold" charset="0"/>
                <a:cs typeface="Montserrat Bold" charset="0"/>
              </a:rPr>
              <a:t>Agenda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42744" y="1932808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4274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2742" y="4662291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63950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639505" y="1965287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639503" y="4662290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40137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スライド番号プレースホルダー 3"/>
          <p:cNvSpPr txBox="1">
            <a:spLocks/>
          </p:cNvSpPr>
          <p:nvPr userDrawn="1"/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4" name="スライド番号プレースホルダー 3"/>
          <p:cNvSpPr txBox="1">
            <a:spLocks/>
          </p:cNvSpPr>
          <p:nvPr userDrawn="1"/>
        </p:nvSpPr>
        <p:spPr>
          <a:xfrm>
            <a:off x="17303570" y="9585188"/>
            <a:ext cx="108012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25" name="Straight Connector 24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90563" y="1916264"/>
            <a:ext cx="2443162" cy="441627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33551" y="1916263"/>
            <a:ext cx="2443162" cy="44157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6176443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8863430" y="1916263"/>
            <a:ext cx="2443162" cy="441570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686" y="1356786"/>
            <a:ext cx="11405127" cy="388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831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-1" y="-1"/>
            <a:ext cx="12197287" cy="3389011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260"/>
            <a:ext cx="12197287" cy="181175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85744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85" y="1478943"/>
            <a:ext cx="7856475" cy="461705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  <a:defRPr lang="en-US" sz="2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342900">
              <a:defRPr/>
            </a:lvl2pPr>
            <a:lvl3pPr marL="342900" indent="-342900">
              <a:defRPr/>
            </a:lvl3pPr>
            <a:lvl4pPr marL="342900" indent="-342900">
              <a:buFont typeface="Wingdings" pitchFamily="2" charset="2"/>
              <a:buChar char="§"/>
              <a:defRPr/>
            </a:lvl4pPr>
            <a:lvl5pPr marL="342900" indent="-342900">
              <a:buFont typeface="Wingdings" pitchFamily="2" charset="2"/>
              <a:buChar char="§"/>
              <a:defRPr/>
            </a:lvl5pPr>
          </a:lstStyle>
          <a:p>
            <a:pPr marL="342900" lvl="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342900" lvl="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58801" y="6574715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0">
                <a:solidFill>
                  <a:schemeClr val="bg1"/>
                </a:solidFill>
              </a:rPr>
              <a:t>Drat-6/7/18</a:t>
            </a:r>
            <a:endParaRPr lang="en-US" sz="1200" b="1" i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941050" y="6415049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8634952" y="975927"/>
            <a:ext cx="2979858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634952" y="1621410"/>
            <a:ext cx="2979858" cy="4464205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63914131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boxes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93701" y="1489076"/>
            <a:ext cx="5261376" cy="45535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107015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10701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9079807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9079808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107014" y="3816482"/>
            <a:ext cx="2673757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6107015" y="4461966"/>
            <a:ext cx="2673757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079806" y="1489074"/>
            <a:ext cx="2673759" cy="645483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079807" y="2134558"/>
            <a:ext cx="2673759" cy="1392076"/>
          </a:xfrm>
          <a:prstGeom prst="rect">
            <a:avLst/>
          </a:prstGeom>
          <a:solidFill>
            <a:srgbClr val="F2F2F2"/>
          </a:solidFill>
        </p:spPr>
        <p:txBody>
          <a:bodyPr lIns="228600" tIns="246888">
            <a:normAutofit/>
          </a:bodyPr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68521446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06823" y="1489076"/>
            <a:ext cx="11441113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8211845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211846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8419909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36041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36041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456848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8" y="2733753"/>
            <a:ext cx="362296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499" y="3586579"/>
            <a:ext cx="3622967" cy="2418295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734887" cy="12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69962258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4 low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96497" y="1489076"/>
            <a:ext cx="11338317" cy="914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260135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260137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468199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378318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3378319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3586381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496499" y="2733753"/>
            <a:ext cx="2673757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496500" y="3586579"/>
            <a:ext cx="2673757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04562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141953" y="2733753"/>
            <a:ext cx="2673759" cy="852826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 algn="l" defTabSz="342900" rtl="0" eaLnBrk="1" latinLnBrk="0" hangingPunct="1">
              <a:lnSpc>
                <a:spcPct val="100000"/>
              </a:lnSpc>
              <a:buNone/>
              <a:def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lang="en-US" sz="105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9141954" y="3586579"/>
            <a:ext cx="2673759" cy="2437149"/>
          </a:xfrm>
          <a:prstGeom prst="rect">
            <a:avLst/>
          </a:prstGeom>
          <a:solidFill>
            <a:srgbClr val="F2F2F2"/>
          </a:solidFill>
        </p:spPr>
        <p:txBody>
          <a:bodyPr lIns="228600" tIns="246888"/>
          <a:lstStyle>
            <a:lvl1pPr marL="0" indent="0">
              <a:lnSpc>
                <a:spcPct val="100000"/>
              </a:lnSpc>
              <a:buNone/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9350017" y="5884661"/>
            <a:ext cx="542348" cy="41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63085510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E3D3-71A2-5A4F-8165-057F8919C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7000"/>
            <a:ext cx="11277600" cy="916609"/>
          </a:xfrm>
        </p:spPr>
        <p:txBody>
          <a:bodyPr lIns="0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894F-9A26-4745-9C9F-A876D4CAC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443"/>
            <a:ext cx="11277600" cy="4938088"/>
          </a:xfrm>
        </p:spPr>
        <p:txBody>
          <a:bodyPr/>
          <a:lstStyle>
            <a:lvl2pPr>
              <a:buClr>
                <a:srgbClr val="EEB111"/>
              </a:buClr>
              <a:defRPr/>
            </a:lvl2pPr>
            <a:lvl3pPr>
              <a:buClr>
                <a:srgbClr val="001647"/>
              </a:buClr>
              <a:defRPr/>
            </a:lvl3pPr>
            <a:lvl4pPr>
              <a:buClr>
                <a:srgbClr val="EEB111"/>
              </a:buClr>
              <a:defRPr/>
            </a:lvl4pPr>
            <a:lvl5pPr>
              <a:buClr>
                <a:srgbClr val="001647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07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C6FB6C-88D7-864C-AE37-CEBA0BEA0579}"/>
              </a:ext>
            </a:extLst>
          </p:cNvPr>
          <p:cNvSpPr/>
          <p:nvPr userDrawn="1"/>
        </p:nvSpPr>
        <p:spPr>
          <a:xfrm>
            <a:off x="0" y="0"/>
            <a:ext cx="12192000" cy="6858793"/>
          </a:xfrm>
          <a:prstGeom prst="rect">
            <a:avLst/>
          </a:prstGeom>
          <a:solidFill>
            <a:srgbClr val="001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38438-2038-FF43-8270-6F0682C6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5" y="459265"/>
            <a:ext cx="7951306" cy="639079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47426-34F1-6C44-A2B8-2ADB550013BB}"/>
              </a:ext>
            </a:extLst>
          </p:cNvPr>
          <p:cNvSpPr/>
          <p:nvPr userDrawn="1"/>
        </p:nvSpPr>
        <p:spPr>
          <a:xfrm>
            <a:off x="9294349" y="4342133"/>
            <a:ext cx="2452172" cy="2056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09AEF6-CCC6-B04A-AB3D-687D141D6557}"/>
              </a:ext>
            </a:extLst>
          </p:cNvPr>
          <p:cNvSpPr/>
          <p:nvPr userDrawn="1"/>
        </p:nvSpPr>
        <p:spPr>
          <a:xfrm>
            <a:off x="4347509" y="1923380"/>
            <a:ext cx="2104087" cy="566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6747A3-D9BF-BE41-A6F3-0B4C98C37CA3}"/>
              </a:ext>
            </a:extLst>
          </p:cNvPr>
          <p:cNvSpPr/>
          <p:nvPr userDrawn="1"/>
        </p:nvSpPr>
        <p:spPr>
          <a:xfrm>
            <a:off x="10430111" y="1923380"/>
            <a:ext cx="1316410" cy="2280897"/>
          </a:xfrm>
          <a:prstGeom prst="rect">
            <a:avLst/>
          </a:prstGeom>
          <a:solidFill>
            <a:srgbClr val="EEB1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E20306-C0BA-E443-955B-BB9B17B8D8C8}"/>
              </a:ext>
            </a:extLst>
          </p:cNvPr>
          <p:cNvSpPr/>
          <p:nvPr userDrawn="1"/>
        </p:nvSpPr>
        <p:spPr>
          <a:xfrm>
            <a:off x="7843414" y="4342133"/>
            <a:ext cx="1316410" cy="2056602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12743-372D-A148-B43A-A7F9E1D7C877}"/>
              </a:ext>
            </a:extLst>
          </p:cNvPr>
          <p:cNvSpPr/>
          <p:nvPr userDrawn="1"/>
        </p:nvSpPr>
        <p:spPr>
          <a:xfrm>
            <a:off x="503518" y="6029402"/>
            <a:ext cx="2263653" cy="369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0F560C-E31C-3443-8B90-36738B0BA6C2}"/>
              </a:ext>
            </a:extLst>
          </p:cNvPr>
          <p:cNvSpPr/>
          <p:nvPr userDrawn="1"/>
        </p:nvSpPr>
        <p:spPr>
          <a:xfrm>
            <a:off x="503518" y="4342132"/>
            <a:ext cx="2263653" cy="1555989"/>
          </a:xfrm>
          <a:prstGeom prst="rect">
            <a:avLst/>
          </a:prstGeom>
          <a:solidFill>
            <a:srgbClr val="EEB1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C213E-C19C-8F47-88F1-6CF223E33B59}"/>
              </a:ext>
            </a:extLst>
          </p:cNvPr>
          <p:cNvSpPr/>
          <p:nvPr userDrawn="1"/>
        </p:nvSpPr>
        <p:spPr>
          <a:xfrm>
            <a:off x="4347509" y="2627788"/>
            <a:ext cx="2104087" cy="1576485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624FC3-24CC-2F4C-8C81-F057B4FA4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9337" y="486963"/>
            <a:ext cx="2458301" cy="6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3467E3-CFC5-0E43-9BB1-2425FADC65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US DOT FMCSA logo">
            <a:extLst>
              <a:ext uri="{FF2B5EF4-FFF2-40B4-BE49-F238E27FC236}">
                <a16:creationId xmlns:a16="http://schemas.microsoft.com/office/drawing/2014/main" id="{F377FF18-0CE1-0E41-8A1C-22DE46C83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028" y="6030180"/>
            <a:ext cx="1992085" cy="5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06BE4F-DDDA-1741-B14E-CA96327C60F4}"/>
              </a:ext>
            </a:extLst>
          </p:cNvPr>
          <p:cNvSpPr/>
          <p:nvPr userDrawn="1"/>
        </p:nvSpPr>
        <p:spPr>
          <a:xfrm>
            <a:off x="0" y="0"/>
            <a:ext cx="12192000" cy="6858793"/>
          </a:xfrm>
          <a:prstGeom prst="rect">
            <a:avLst/>
          </a:prstGeom>
          <a:solidFill>
            <a:srgbClr val="001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D2E27F-B556-7A4D-958E-669FF0493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6028" y="6027714"/>
            <a:ext cx="2001610" cy="5528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2FE139-1C95-6D4E-8696-4D8DE804C3F2}"/>
              </a:ext>
            </a:extLst>
          </p:cNvPr>
          <p:cNvSpPr/>
          <p:nvPr userDrawn="1"/>
        </p:nvSpPr>
        <p:spPr>
          <a:xfrm>
            <a:off x="460252" y="2020193"/>
            <a:ext cx="783613" cy="1881102"/>
          </a:xfrm>
          <a:prstGeom prst="rect">
            <a:avLst/>
          </a:prstGeom>
          <a:solidFill>
            <a:srgbClr val="0070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1583C-FC04-CB40-913A-23D0EA118801}"/>
              </a:ext>
            </a:extLst>
          </p:cNvPr>
          <p:cNvSpPr/>
          <p:nvPr userDrawn="1"/>
        </p:nvSpPr>
        <p:spPr>
          <a:xfrm>
            <a:off x="460252" y="4058017"/>
            <a:ext cx="783613" cy="783614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B11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EFDCE-03DF-9D47-91A2-96A3C7D88B1D}"/>
              </a:ext>
            </a:extLst>
          </p:cNvPr>
          <p:cNvSpPr/>
          <p:nvPr userDrawn="1"/>
        </p:nvSpPr>
        <p:spPr>
          <a:xfrm>
            <a:off x="10948135" y="2016369"/>
            <a:ext cx="783613" cy="2825262"/>
          </a:xfrm>
          <a:prstGeom prst="rect">
            <a:avLst/>
          </a:prstGeom>
          <a:solidFill>
            <a:srgbClr val="F1B0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B11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A14A91-FDF6-2943-B386-776E1C90F29F}"/>
              </a:ext>
            </a:extLst>
          </p:cNvPr>
          <p:cNvSpPr/>
          <p:nvPr userDrawn="1"/>
        </p:nvSpPr>
        <p:spPr>
          <a:xfrm>
            <a:off x="1389326" y="2016369"/>
            <a:ext cx="9400811" cy="2825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E7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A04CE1-43CF-204D-9093-587FFF6E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63" y="2352807"/>
            <a:ext cx="9388274" cy="2055399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rgbClr val="0016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95500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658807"/>
            <a:ext cx="11405127" cy="43288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1363" indent="-300038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33463" indent="-179388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7950" indent="-171450"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534459" y="1375098"/>
            <a:ext cx="1130035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49893265"/>
      </p:ext>
    </p:extLst>
  </p:cSld>
  <p:clrMapOvr>
    <a:masterClrMapping/>
  </p:clrMapOvr>
  <p:transition spd="med">
    <p:pull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29686" y="1453407"/>
            <a:ext cx="4579636" cy="4279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62013" indent="-366713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206500" indent="-193675" defTabSz="10334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3375" indent="-225425">
              <a:buFont typeface="Wingdings" pitchFamily="2" charset="2"/>
              <a:buChar char="§"/>
              <a:tabLst>
                <a:tab pos="1603375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>
            <a:off x="0" y="-18923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686" y="723568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30838" y="1454150"/>
            <a:ext cx="6162675" cy="4278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51648"/>
      </p:ext>
    </p:extLst>
  </p:cSld>
  <p:clrMapOvr>
    <a:masterClrMapping/>
  </p:clrMapOvr>
  <p:transition spd="med">
    <p:pull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6" y="999460"/>
            <a:ext cx="5613991" cy="563192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74725" y="1828165"/>
            <a:ext cx="3438525" cy="3328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0" y="9358"/>
            <a:ext cx="1219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21A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9686" y="859466"/>
            <a:ext cx="11405127" cy="4944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534459" y="1566822"/>
            <a:ext cx="4613274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1479204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3836"/>
            <a:ext cx="7656576" cy="6844164"/>
          </a:xfrm>
          <a:custGeom>
            <a:avLst/>
            <a:gdLst>
              <a:gd name="connsiteX0" fmla="*/ 0 w 5167417"/>
              <a:gd name="connsiteY0" fmla="*/ 0 h 6844164"/>
              <a:gd name="connsiteX1" fmla="*/ 5167417 w 5167417"/>
              <a:gd name="connsiteY1" fmla="*/ 0 h 6844164"/>
              <a:gd name="connsiteX2" fmla="*/ 3615257 w 5167417"/>
              <a:gd name="connsiteY2" fmla="*/ 6844164 h 6844164"/>
              <a:gd name="connsiteX3" fmla="*/ 0 w 5167417"/>
              <a:gd name="connsiteY3" fmla="*/ 6844164 h 6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7417" h="6844164">
                <a:moveTo>
                  <a:pt x="0" y="0"/>
                </a:moveTo>
                <a:lnTo>
                  <a:pt x="5167417" y="0"/>
                </a:lnTo>
                <a:lnTo>
                  <a:pt x="3615257" y="6844164"/>
                </a:lnTo>
                <a:lnTo>
                  <a:pt x="0" y="68441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1"/>
          </p:nvPr>
        </p:nvSpPr>
        <p:spPr>
          <a:xfrm>
            <a:off x="7790688" y="658813"/>
            <a:ext cx="3499104" cy="13040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7802563" y="2255838"/>
            <a:ext cx="3756025" cy="4021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321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42744" y="463254"/>
            <a:ext cx="10034492" cy="118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sz="4400" b="1">
                <a:solidFill>
                  <a:schemeClr val="accent4">
                    <a:lumMod val="95000"/>
                    <a:lumOff val="5000"/>
                  </a:schemeClr>
                </a:solidFill>
                <a:latin typeface="+mj-lt"/>
                <a:ea typeface="Montserrat Bold" charset="0"/>
                <a:cs typeface="Montserrat Bold" charset="0"/>
              </a:rPr>
              <a:t>Agenda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42744" y="1932808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4274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2742" y="4662291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639503" y="3258044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639505" y="1965287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639503" y="4662290"/>
            <a:ext cx="643351" cy="1109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rgbClr val="B3C3D3"/>
                </a:solidFill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7988" y="6331971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381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12192000" cy="643467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2565" y="6279345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36" y="176158"/>
            <a:ext cx="2861407" cy="291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68"/>
          <a:stretch/>
        </p:blipFill>
        <p:spPr>
          <a:xfrm>
            <a:off x="380999" y="92639"/>
            <a:ext cx="2518724" cy="4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4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1" r:id="rId2"/>
    <p:sldLayoutId id="2147483782" r:id="rId3"/>
    <p:sldLayoutId id="2147483787" r:id="rId4"/>
    <p:sldLayoutId id="2147483776" r:id="rId5"/>
    <p:sldLayoutId id="2147483778" r:id="rId6"/>
    <p:sldLayoutId id="2147483779" r:id="rId7"/>
    <p:sldLayoutId id="2147483780" r:id="rId8"/>
    <p:sldLayoutId id="2147483788" r:id="rId9"/>
    <p:sldLayoutId id="2147483789" r:id="rId10"/>
    <p:sldLayoutId id="2147483784" r:id="rId11"/>
    <p:sldLayoutId id="2147483785" r:id="rId12"/>
    <p:sldLayoutId id="2147483786" r:id="rId13"/>
    <p:sldLayoutId id="2147483828" r:id="rId14"/>
  </p:sldLayoutIdLst>
  <p:transition spd="med">
    <p:pull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§"/>
        <a:defRPr lang="en-US" sz="240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96504" indent="-248841" algn="l" rtl="0" eaLnBrk="1" fontAlgn="base" hangingPunct="1">
        <a:spcBef>
          <a:spcPts val="450"/>
        </a:spcBef>
        <a:spcAft>
          <a:spcPct val="0"/>
        </a:spcAft>
        <a:buFont typeface="Arial" panose="020B0604020202020204" pitchFamily="34" charset="0"/>
        <a:buChar char="─"/>
        <a:defRPr sz="2000" baseline="0">
          <a:solidFill>
            <a:srgbClr val="777777"/>
          </a:solidFill>
          <a:latin typeface="+mn-lt"/>
        </a:defRPr>
      </a:lvl2pPr>
      <a:lvl3pPr marL="904875" indent="-17978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baseline="0">
          <a:solidFill>
            <a:srgbClr val="777777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5F5F5F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12192000" cy="643467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2565" y="6279345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36" y="176158"/>
            <a:ext cx="2861407" cy="291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68"/>
          <a:stretch/>
        </p:blipFill>
        <p:spPr>
          <a:xfrm>
            <a:off x="380999" y="92639"/>
            <a:ext cx="2518724" cy="4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ransition spd="med">
    <p:pull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§"/>
        <a:defRPr lang="en-US" sz="240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96504" indent="-248841" algn="l" rtl="0" eaLnBrk="1" fontAlgn="base" hangingPunct="1">
        <a:spcBef>
          <a:spcPts val="450"/>
        </a:spcBef>
        <a:spcAft>
          <a:spcPct val="0"/>
        </a:spcAft>
        <a:buFont typeface="Arial" panose="020B0604020202020204" pitchFamily="34" charset="0"/>
        <a:buChar char="─"/>
        <a:defRPr sz="2000" baseline="0">
          <a:solidFill>
            <a:srgbClr val="777777"/>
          </a:solidFill>
          <a:latin typeface="+mn-lt"/>
        </a:defRPr>
      </a:lvl2pPr>
      <a:lvl3pPr marL="904875" indent="-17978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baseline="0">
          <a:solidFill>
            <a:srgbClr val="777777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5F5F5F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12192000" cy="643467"/>
          </a:xfrm>
          <a:prstGeom prst="rect">
            <a:avLst/>
          </a:prstGeom>
          <a:solidFill>
            <a:srgbClr val="121A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2565" y="6279345"/>
            <a:ext cx="29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01475F6-15BF-E945-87A6-683076D416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36" y="176158"/>
            <a:ext cx="2861407" cy="291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" y="92639"/>
            <a:ext cx="2518724" cy="4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2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30" r:id="rId16"/>
    <p:sldLayoutId id="2147483831" r:id="rId17"/>
    <p:sldLayoutId id="2147483832" r:id="rId18"/>
    <p:sldLayoutId id="2147483833" r:id="rId19"/>
  </p:sldLayoutIdLst>
  <p:transition spd="med">
    <p:pull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§"/>
        <a:defRPr lang="en-US" sz="240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96504" indent="-248841" algn="l" rtl="0" eaLnBrk="1" fontAlgn="base" hangingPunct="1">
        <a:spcBef>
          <a:spcPts val="450"/>
        </a:spcBef>
        <a:spcAft>
          <a:spcPct val="0"/>
        </a:spcAft>
        <a:buFont typeface="Arial" panose="020B0604020202020204" pitchFamily="34" charset="0"/>
        <a:buChar char="─"/>
        <a:defRPr sz="2000" baseline="0">
          <a:solidFill>
            <a:srgbClr val="777777"/>
          </a:solidFill>
          <a:latin typeface="+mn-lt"/>
        </a:defRPr>
      </a:lvl2pPr>
      <a:lvl3pPr marL="904875" indent="-17978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baseline="0">
          <a:solidFill>
            <a:srgbClr val="777777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5F5F5F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ecfr.gov/cgi-bin/retrieveECFR?gp=&amp;SID=f151b5ae0221c826692ec0383b764787&amp;mc=true&amp;n=pt49.1.40&amp;r=PART&amp;ty=HTML#se49.1.40_1281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hyperlink" Target="https://www.transportation.gov/odapc/part40/40-12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clearinghouse.fmcsa.dot.gov/Resource/Index/Sample-Limited-Consent-Form" TargetMode="Externa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hyperlink" Target="https://www.federalregister.gov/select-citation/2016/12/05/49-CFR-382.107" TargetMode="External"/><Relationship Id="rId5" Type="http://schemas.openxmlformats.org/officeDocument/2006/relationships/hyperlink" Target="https://www.federalregister.gov/select-citation/2016/12/05/49-CFR-40.191" TargetMode="External"/><Relationship Id="rId4" Type="http://schemas.openxmlformats.org/officeDocument/2006/relationships/hyperlink" Target="https://www.federalregister.gov/select-citation/2016/12/05/49-CFR-40.26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hyperlink" Target="https://www.ecfr.gov/current/title-49/subtitle-A/part-40/subpart-G/section-40.149" TargetMode="External"/><Relationship Id="rId4" Type="http://schemas.openxmlformats.org/officeDocument/2006/relationships/hyperlink" Target="https://www.federalregister.gov/select-citation/2016/12/05/49-CFR-40.19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ortation.gov/odapc/medical-marijuana-notic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4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s://www.fmcsa.dot.gov/regulations/commercial-drivers-license-drug-and-alcohol-clearinghouse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9.xml"/><Relationship Id="rId7" Type="http://schemas.openxmlformats.org/officeDocument/2006/relationships/hyperlink" Target="https://clearinghouse.fmcsa.dot.gov/Contact" TargetMode="Externa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6.xml"/><Relationship Id="rId6" Type="http://schemas.openxmlformats.org/officeDocument/2006/relationships/hyperlink" Target="mailto:SDLAclearinghouse@dot.gov" TargetMode="External"/><Relationship Id="rId5" Type="http://schemas.openxmlformats.org/officeDocument/2006/relationships/hyperlink" Target="https://clearinghouse.fmcsa.dot.gov/" TargetMode="External"/><Relationship Id="rId10" Type="http://schemas.openxmlformats.org/officeDocument/2006/relationships/image" Target="../media/image55.svg"/><Relationship Id="rId4" Type="http://schemas.openxmlformats.org/officeDocument/2006/relationships/hyperlink" Target="https://clearinghouse.fmcsa.dot.gov/Resource/Page/SDLA-Resources" TargetMode="External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7.xml"/><Relationship Id="rId5" Type="http://schemas.openxmlformats.org/officeDocument/2006/relationships/hyperlink" Target="mailto:clearinghouse@dot.gov" TargetMode="External"/><Relationship Id="rId4" Type="http://schemas.openxmlformats.org/officeDocument/2006/relationships/hyperlink" Target="https://clearinghouse.fmcsa.dot.gov/Learn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sa.fmcsa.dot.gov/prioritizationpreview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hyperlink" Target="https://www.ecfr.gov/current/title-49/subtitle-B/chapter-III/subchapter-B/part-382#p-382.703(c)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8855" y="3481356"/>
            <a:ext cx="6692166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</a:rPr>
              <a:t>September 23, 2024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Dennis Anderson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Safety Investigator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Maine Division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CD136-309D-439A-874E-20B30BE7B14D}"/>
              </a:ext>
            </a:extLst>
          </p:cNvPr>
          <p:cNvSpPr/>
          <p:nvPr/>
        </p:nvSpPr>
        <p:spPr>
          <a:xfrm>
            <a:off x="948855" y="5664001"/>
            <a:ext cx="4316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5" descr="FMCSA_Logo_Color_Horizontal.png">
            <a:extLst>
              <a:ext uri="{FF2B5EF4-FFF2-40B4-BE49-F238E27FC236}">
                <a16:creationId xmlns:a16="http://schemas.microsoft.com/office/drawing/2014/main" id="{F2662693-4306-4E1D-902A-499BF7C44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265" y="5848667"/>
            <a:ext cx="2128404" cy="6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068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MRO and SAP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F60C7-BB7A-C97E-1579-9B36AD5222E6}"/>
              </a:ext>
            </a:extLst>
          </p:cNvPr>
          <p:cNvSpPr/>
          <p:nvPr/>
        </p:nvSpPr>
        <p:spPr bwMode="auto">
          <a:xfrm>
            <a:off x="655029" y="1519033"/>
            <a:ext cx="10655220" cy="5079721"/>
          </a:xfrm>
          <a:prstGeom prst="rect">
            <a:avLst/>
          </a:prstGeom>
          <a:solidFill>
            <a:srgbClr val="B3C3D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97FE4F-4DD7-0E00-63C0-C0247B710658}"/>
              </a:ext>
            </a:extLst>
          </p:cNvPr>
          <p:cNvGrpSpPr/>
          <p:nvPr/>
        </p:nvGrpSpPr>
        <p:grpSpPr>
          <a:xfrm>
            <a:off x="3291145" y="1427699"/>
            <a:ext cx="1847088" cy="1847088"/>
            <a:chOff x="586854" y="1965278"/>
            <a:chExt cx="1978925" cy="2019868"/>
          </a:xfrm>
        </p:grpSpPr>
        <p:sp>
          <p:nvSpPr>
            <p:cNvPr id="11" name="Rounded Rectangle 39">
              <a:extLst>
                <a:ext uri="{FF2B5EF4-FFF2-40B4-BE49-F238E27FC236}">
                  <a16:creationId xmlns:a16="http://schemas.microsoft.com/office/drawing/2014/main" id="{6F8D7CB8-E88E-2B82-2397-142389972EEA}"/>
                </a:ext>
              </a:extLst>
            </p:cNvPr>
            <p:cNvSpPr/>
            <p:nvPr/>
          </p:nvSpPr>
          <p:spPr bwMode="auto">
            <a:xfrm>
              <a:off x="586854" y="1965278"/>
              <a:ext cx="1978925" cy="201986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A5E2FE-1FDC-2478-3F59-23E97082C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26" y="2163530"/>
              <a:ext cx="1627635" cy="165201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2CC077DE-9B4C-39FF-449A-397BE4485ADD}"/>
              </a:ext>
            </a:extLst>
          </p:cNvPr>
          <p:cNvSpPr txBox="1"/>
          <p:nvPr/>
        </p:nvSpPr>
        <p:spPr>
          <a:xfrm>
            <a:off x="3419821" y="3064943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32EC3D-9CD3-8BD7-D0B5-C66F93B8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14" y="3790603"/>
            <a:ext cx="1465609" cy="54406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   MRO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23728D-835B-ED28-A4CB-1BCDCD0FA531}"/>
              </a:ext>
            </a:extLst>
          </p:cNvPr>
          <p:cNvSpPr txBox="1">
            <a:spLocks/>
          </p:cNvSpPr>
          <p:nvPr/>
        </p:nvSpPr>
        <p:spPr>
          <a:xfrm>
            <a:off x="838739" y="5170004"/>
            <a:ext cx="1286779" cy="544066"/>
          </a:xfrm>
          <a:prstGeom prst="rect">
            <a:avLst/>
          </a:prstGeom>
        </p:spPr>
        <p:txBody>
          <a:bodyPr/>
          <a:lstStyle>
            <a:lvl1pPr marL="257175" indent="-257175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1363" indent="-300038" algn="l" rtl="0" eaLnBrk="1" fontAlgn="base" hangingPunct="1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─"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033463" indent="-179388" algn="l" defTabSz="10334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377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ACC91-96AA-0F5B-2781-FC0F6A0E9B5E}"/>
              </a:ext>
            </a:extLst>
          </p:cNvPr>
          <p:cNvGrpSpPr/>
          <p:nvPr/>
        </p:nvGrpSpPr>
        <p:grpSpPr>
          <a:xfrm>
            <a:off x="6010328" y="2086031"/>
            <a:ext cx="1326945" cy="553341"/>
            <a:chOff x="2315924" y="1268350"/>
            <a:chExt cx="732022" cy="663223"/>
          </a:xfrm>
          <a:solidFill>
            <a:srgbClr val="F1B01F"/>
          </a:solidFill>
        </p:grpSpPr>
        <p:sp>
          <p:nvSpPr>
            <p:cNvPr id="17" name="Right Arrow 29">
              <a:extLst>
                <a:ext uri="{FF2B5EF4-FFF2-40B4-BE49-F238E27FC236}">
                  <a16:creationId xmlns:a16="http://schemas.microsoft.com/office/drawing/2014/main" id="{52C20FD4-878F-3DBB-3038-9BD97F3DF8C2}"/>
                </a:ext>
              </a:extLst>
            </p:cNvPr>
            <p:cNvSpPr/>
            <p:nvPr/>
          </p:nvSpPr>
          <p:spPr>
            <a:xfrm rot="10799079" flipH="1">
              <a:off x="2315924" y="1268350"/>
              <a:ext cx="732022" cy="66322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ight Arrow 4">
              <a:extLst>
                <a:ext uri="{FF2B5EF4-FFF2-40B4-BE49-F238E27FC236}">
                  <a16:creationId xmlns:a16="http://schemas.microsoft.com/office/drawing/2014/main" id="{9BC757BD-9647-1742-20F8-E4313F6B3CEF}"/>
                </a:ext>
              </a:extLst>
            </p:cNvPr>
            <p:cNvSpPr txBox="1"/>
            <p:nvPr/>
          </p:nvSpPr>
          <p:spPr>
            <a:xfrm rot="21599079">
              <a:off x="2315924" y="1401022"/>
              <a:ext cx="533055" cy="3979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EA8D0245-F99E-EBB3-2921-C8456378A6F1}"/>
              </a:ext>
            </a:extLst>
          </p:cNvPr>
          <p:cNvSpPr/>
          <p:nvPr/>
        </p:nvSpPr>
        <p:spPr>
          <a:xfrm>
            <a:off x="8209369" y="1598783"/>
            <a:ext cx="1564461" cy="1527839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713A5931-2E6B-87B7-3933-78F08C4758C2}"/>
              </a:ext>
            </a:extLst>
          </p:cNvPr>
          <p:cNvSpPr txBox="1"/>
          <p:nvPr/>
        </p:nvSpPr>
        <p:spPr>
          <a:xfrm>
            <a:off x="8236452" y="3084407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DC21C4-8673-09A9-F083-14FA6E333F6A}"/>
              </a:ext>
            </a:extLst>
          </p:cNvPr>
          <p:cNvGrpSpPr/>
          <p:nvPr/>
        </p:nvGrpSpPr>
        <p:grpSpPr>
          <a:xfrm>
            <a:off x="2168200" y="3664567"/>
            <a:ext cx="4144216" cy="805335"/>
            <a:chOff x="278567" y="2391145"/>
            <a:chExt cx="2769878" cy="2159612"/>
          </a:xfrm>
        </p:grpSpPr>
        <p:sp>
          <p:nvSpPr>
            <p:cNvPr id="22" name="Rounded Rectangle 19">
              <a:extLst>
                <a:ext uri="{FF2B5EF4-FFF2-40B4-BE49-F238E27FC236}">
                  <a16:creationId xmlns:a16="http://schemas.microsoft.com/office/drawing/2014/main" id="{D3F7DBCA-FF86-1382-2FD1-492AC2999F8B}"/>
                </a:ext>
              </a:extLst>
            </p:cNvPr>
            <p:cNvSpPr/>
            <p:nvPr/>
          </p:nvSpPr>
          <p:spPr>
            <a:xfrm>
              <a:off x="278567" y="2391145"/>
              <a:ext cx="2769878" cy="215961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858766D2-4E0A-6394-1622-31D74AA2EF80}"/>
                </a:ext>
              </a:extLst>
            </p:cNvPr>
            <p:cNvSpPr txBox="1"/>
            <p:nvPr/>
          </p:nvSpPr>
          <p:spPr>
            <a:xfrm>
              <a:off x="341820" y="2454398"/>
              <a:ext cx="2643372" cy="2033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164592" marR="0" lvl="0" indent="-16459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Self-certify you meet all MRO qualifications per § 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6"/>
                </a:rPr>
                <a:t>40.121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8868B8-8237-2644-97E6-7F5CF5D98569}"/>
              </a:ext>
            </a:extLst>
          </p:cNvPr>
          <p:cNvGrpSpPr/>
          <p:nvPr/>
        </p:nvGrpSpPr>
        <p:grpSpPr>
          <a:xfrm>
            <a:off x="2177008" y="4778840"/>
            <a:ext cx="4126600" cy="1326396"/>
            <a:chOff x="278567" y="2391145"/>
            <a:chExt cx="2769878" cy="2159612"/>
          </a:xfrm>
        </p:grpSpPr>
        <p:sp>
          <p:nvSpPr>
            <p:cNvPr id="25" name="Rounded Rectangle 22">
              <a:extLst>
                <a:ext uri="{FF2B5EF4-FFF2-40B4-BE49-F238E27FC236}">
                  <a16:creationId xmlns:a16="http://schemas.microsoft.com/office/drawing/2014/main" id="{C9AEEE54-AE7A-D3C3-DB5E-292F3877D321}"/>
                </a:ext>
              </a:extLst>
            </p:cNvPr>
            <p:cNvSpPr/>
            <p:nvPr/>
          </p:nvSpPr>
          <p:spPr>
            <a:xfrm>
              <a:off x="278567" y="2391145"/>
              <a:ext cx="2769878" cy="215961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AFBCF9C0-1A88-C6DD-93AA-C3FB4F666759}"/>
                </a:ext>
              </a:extLst>
            </p:cNvPr>
            <p:cNvSpPr txBox="1"/>
            <p:nvPr/>
          </p:nvSpPr>
          <p:spPr>
            <a:xfrm>
              <a:off x="341820" y="2454397"/>
              <a:ext cx="2643372" cy="2033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164592" marR="0" lvl="0" indent="-16459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Self-certify you meet all SAP qualifications per § 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7"/>
                </a:rPr>
                <a:t>40.281</a:t>
              </a: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164592" marR="0" lvl="0" indent="-16459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Driver must designate you in the Clearinghouse</a:t>
              </a:r>
            </a:p>
            <a:p>
              <a:pPr marL="283464" marR="0" lvl="0" indent="-28346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05567-1F9E-CF8F-AF66-133219A0497A}"/>
              </a:ext>
            </a:extLst>
          </p:cNvPr>
          <p:cNvGrpSpPr/>
          <p:nvPr/>
        </p:nvGrpSpPr>
        <p:grpSpPr>
          <a:xfrm>
            <a:off x="6858644" y="3655372"/>
            <a:ext cx="4320076" cy="814530"/>
            <a:chOff x="278567" y="2391145"/>
            <a:chExt cx="2769878" cy="2159612"/>
          </a:xfrm>
        </p:grpSpPr>
        <p:sp>
          <p:nvSpPr>
            <p:cNvPr id="28" name="Rounded Rectangle 33">
              <a:extLst>
                <a:ext uri="{FF2B5EF4-FFF2-40B4-BE49-F238E27FC236}">
                  <a16:creationId xmlns:a16="http://schemas.microsoft.com/office/drawing/2014/main" id="{53CB5E4E-59A1-19FE-F39B-752C9988D95F}"/>
                </a:ext>
              </a:extLst>
            </p:cNvPr>
            <p:cNvSpPr/>
            <p:nvPr/>
          </p:nvSpPr>
          <p:spPr>
            <a:xfrm>
              <a:off x="278567" y="2391145"/>
              <a:ext cx="2769878" cy="215961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ounded Rectangle 4">
              <a:extLst>
                <a:ext uri="{FF2B5EF4-FFF2-40B4-BE49-F238E27FC236}">
                  <a16:creationId xmlns:a16="http://schemas.microsoft.com/office/drawing/2014/main" id="{21EB9011-9773-6479-CE88-AD633EE42041}"/>
                </a:ext>
              </a:extLst>
            </p:cNvPr>
            <p:cNvSpPr txBox="1"/>
            <p:nvPr/>
          </p:nvSpPr>
          <p:spPr>
            <a:xfrm>
              <a:off x="341820" y="2454397"/>
              <a:ext cx="2643372" cy="2033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164592" marR="0" lvl="0" indent="-16459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Positives and test refusals (e.g., adulterated</a:t>
              </a:r>
              <a:r>
                <a:rPr lang="en-US" dirty="0">
                  <a:solidFill>
                    <a:srgbClr val="262626"/>
                  </a:solidFill>
                  <a:latin typeface="Arial" panose="020B0604020202020204"/>
                </a:rPr>
                <a:t> and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substituted)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BBF9ED-E7A5-378C-8073-EB1D060D7DCC}"/>
              </a:ext>
            </a:extLst>
          </p:cNvPr>
          <p:cNvGrpSpPr/>
          <p:nvPr/>
        </p:nvGrpSpPr>
        <p:grpSpPr>
          <a:xfrm>
            <a:off x="6844496" y="4778840"/>
            <a:ext cx="4334224" cy="1326396"/>
            <a:chOff x="278567" y="2391145"/>
            <a:chExt cx="2769878" cy="2159612"/>
          </a:xfrm>
        </p:grpSpPr>
        <p:sp>
          <p:nvSpPr>
            <p:cNvPr id="31" name="Rounded Rectangle 36">
              <a:extLst>
                <a:ext uri="{FF2B5EF4-FFF2-40B4-BE49-F238E27FC236}">
                  <a16:creationId xmlns:a16="http://schemas.microsoft.com/office/drawing/2014/main" id="{E6BBEE42-B0BB-FF94-3FAB-697DF1FFAC02}"/>
                </a:ext>
              </a:extLst>
            </p:cNvPr>
            <p:cNvSpPr/>
            <p:nvPr/>
          </p:nvSpPr>
          <p:spPr>
            <a:xfrm>
              <a:off x="278567" y="2391145"/>
              <a:ext cx="2769878" cy="215961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>
              <a:extLst>
                <a:ext uri="{FF2B5EF4-FFF2-40B4-BE49-F238E27FC236}">
                  <a16:creationId xmlns:a16="http://schemas.microsoft.com/office/drawing/2014/main" id="{C8A9B8FF-E3AE-F9D5-01A8-E88D106C319F}"/>
                </a:ext>
              </a:extLst>
            </p:cNvPr>
            <p:cNvSpPr txBox="1"/>
            <p:nvPr/>
          </p:nvSpPr>
          <p:spPr>
            <a:xfrm>
              <a:off x="341820" y="2454397"/>
              <a:ext cx="2643372" cy="203310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164592" marR="0" lvl="0" indent="-16459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Enter RTD information: date of initial SAP assessment, and date driver determined eligible for RTD testing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872009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215" y="1874793"/>
            <a:ext cx="5218994" cy="1327592"/>
          </a:xfrm>
        </p:spPr>
        <p:txBody>
          <a:bodyPr/>
          <a:lstStyle/>
          <a:p>
            <a:r>
              <a:rPr lang="en-US"/>
              <a:t>Queries and Consent Requests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475F6-15BF-E945-87A6-683076D416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0615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Query Requirement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6671-7E6A-2FE7-3DD8-7C5D09AEA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5523"/>
            <a:ext cx="11277600" cy="493808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2400" dirty="0"/>
              <a:t>A query is a check of the Clearinghouse to ensure a CDL driver is not prohibited from performing safety-sensitive functions (such as operating a CMV) due to a drug and alcohol program violation</a:t>
            </a:r>
          </a:p>
          <a:p>
            <a:pPr>
              <a:buClr>
                <a:srgbClr val="0070C0"/>
              </a:buClr>
            </a:pPr>
            <a:r>
              <a:rPr lang="en-US" sz="2400" dirty="0"/>
              <a:t>All queries require driver consent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46E3DA-1794-8EBC-8A5E-94A0F977A7DE}"/>
              </a:ext>
            </a:extLst>
          </p:cNvPr>
          <p:cNvGraphicFramePr>
            <a:graphicFrameLocks noGrp="1"/>
          </p:cNvGraphicFramePr>
          <p:nvPr/>
        </p:nvGraphicFramePr>
        <p:xfrm>
          <a:off x="665373" y="3429000"/>
          <a:ext cx="11069427" cy="252295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58347">
                  <a:extLst>
                    <a:ext uri="{9D8B030D-6E8A-4147-A177-3AD203B41FA5}">
                      <a16:colId xmlns:a16="http://schemas.microsoft.com/office/drawing/2014/main" val="3701947397"/>
                    </a:ext>
                  </a:extLst>
                </a:gridCol>
                <a:gridCol w="8211080">
                  <a:extLst>
                    <a:ext uri="{9D8B030D-6E8A-4147-A177-3AD203B41FA5}">
                      <a16:colId xmlns:a16="http://schemas.microsoft.com/office/drawing/2014/main" val="1400012759"/>
                    </a:ext>
                  </a:extLst>
                </a:gridCol>
              </a:tblGrid>
              <a:tr h="38937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Query Type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332637"/>
                  </a:ext>
                </a:extLst>
              </a:tr>
              <a:tr h="572576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/>
                          <a:cs typeface="Arial"/>
                        </a:rPr>
                        <a:t>Pre-employment query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latin typeface="Arial"/>
                          <a:cs typeface="Arial"/>
                        </a:rPr>
                        <a:t>Required for all newly hired CDL drivers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469594"/>
                  </a:ext>
                </a:extLst>
              </a:tr>
              <a:tr h="155413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query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Follows a rolling 12-month calendar</a:t>
                      </a:r>
                    </a:p>
                    <a:p>
                      <a:r>
                        <a:rPr lang="en-US" sz="1700" dirty="0">
                          <a:latin typeface="Arial"/>
                          <a:cs typeface="Arial"/>
                        </a:rPr>
                        <a:t>Example: A query on driver J. Smith on</a:t>
                      </a:r>
                      <a:r>
                        <a:rPr lang="en-US" sz="1700" baseline="0" dirty="0">
                          <a:latin typeface="Arial"/>
                          <a:cs typeface="Arial"/>
                        </a:rPr>
                        <a:t> December 1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2022 satisfies the annual query requirement for J. Smith until December 1, 2023</a:t>
                      </a:r>
                    </a:p>
                    <a:p>
                      <a:endParaRPr lang="en-US" sz="17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681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3700815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Consent Requirements Based on Type of Query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2E608E-5D32-F3DF-241E-F0F14876239A}"/>
              </a:ext>
            </a:extLst>
          </p:cNvPr>
          <p:cNvGraphicFramePr>
            <a:graphicFrameLocks noGrp="1"/>
          </p:cNvGraphicFramePr>
          <p:nvPr/>
        </p:nvGraphicFramePr>
        <p:xfrm>
          <a:off x="429686" y="1755165"/>
          <a:ext cx="7733790" cy="43073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2432">
                  <a:extLst>
                    <a:ext uri="{9D8B030D-6E8A-4147-A177-3AD203B41FA5}">
                      <a16:colId xmlns:a16="http://schemas.microsoft.com/office/drawing/2014/main" val="415574038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3680952420"/>
                    </a:ext>
                  </a:extLst>
                </a:gridCol>
                <a:gridCol w="3056158">
                  <a:extLst>
                    <a:ext uri="{9D8B030D-6E8A-4147-A177-3AD203B41FA5}">
                      <a16:colId xmlns:a16="http://schemas.microsoft.com/office/drawing/2014/main" val="1960555441"/>
                    </a:ext>
                  </a:extLst>
                </a:gridCol>
              </a:tblGrid>
              <a:tr h="544365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Reason for Query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r>
                        <a:rPr lang="en-US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Query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  <a:cs typeface="Arial"/>
                        </a:rPr>
                        <a:t>Consent Required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845250"/>
                  </a:ext>
                </a:extLst>
              </a:tr>
              <a:tr h="181225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414244"/>
                          </a:solidFill>
                          <a:latin typeface="Arial"/>
                          <a:ea typeface="+mn-ea"/>
                          <a:cs typeface="Arial"/>
                        </a:rPr>
                        <a:t>Limited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 consent, done</a:t>
                      </a:r>
                      <a:r>
                        <a:rPr lang="en-US" sz="1400" kern="1200" baseline="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140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utside the Clearinghouse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be electronic or wet signature, one time or unlimited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consent form must specify time range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273683"/>
                  </a:ext>
                </a:extLst>
              </a:tr>
              <a:tr h="195071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 </a:t>
                      </a:r>
                      <a:r>
                        <a:rPr lang="en-US" sz="1600" b="1" dirty="0">
                          <a:solidFill>
                            <a:srgbClr val="414244"/>
                          </a:solidFill>
                          <a:latin typeface="Arial"/>
                          <a:cs typeface="Arial"/>
                        </a:rPr>
                        <a:t>Pre-employment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rgbClr val="414244"/>
                          </a:solidFill>
                          <a:latin typeface="Arial"/>
                          <a:ea typeface="+mn-ea"/>
                          <a:cs typeface="Arial"/>
                        </a:rPr>
                        <a:t>Full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 consent, provided electronically within the Clearinghouse</a:t>
                      </a:r>
                    </a:p>
                    <a:p>
                      <a:pPr marL="0" indent="0" algn="l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for each full query of</a:t>
                      </a:r>
                      <a:r>
                        <a:rPr lang="en-US" sz="1400" baseline="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</a:t>
                      </a:r>
                      <a:r>
                        <a:rPr lang="en-US" sz="14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individual driver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481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7C8EB2A-449C-17F0-C493-F218D9BB8408}"/>
              </a:ext>
            </a:extLst>
          </p:cNvPr>
          <p:cNvSpPr txBox="1"/>
          <p:nvPr/>
        </p:nvSpPr>
        <p:spPr>
          <a:xfrm>
            <a:off x="9351610" y="2056085"/>
            <a:ext cx="24068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Download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sample general consent form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223CE-3151-E83C-FDF2-9E881754D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02" y="2126710"/>
            <a:ext cx="477977" cy="505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5F265-E6F5-E8E4-1E0B-353A340478F2}"/>
              </a:ext>
            </a:extLst>
          </p:cNvPr>
          <p:cNvSpPr txBox="1"/>
          <p:nvPr/>
        </p:nvSpPr>
        <p:spPr>
          <a:xfrm>
            <a:off x="8466161" y="2500523"/>
            <a:ext cx="3558604" cy="365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001647"/>
              </a:buClr>
              <a:buSzPct val="140000"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142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a driver refuses consent for any query</a:t>
            </a:r>
            <a:r>
              <a:rPr lang="en-US" sz="2400" dirty="0">
                <a:solidFill>
                  <a:srgbClr val="414244"/>
                </a:solidFill>
                <a:latin typeface="Arial" panose="020B0604020202020204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query cannot be conducted and the driver is prohibited from performing safety-sensitive functions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that employer.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42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0E1E50-0147-3720-6A35-C4930BD35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" y="2736120"/>
            <a:ext cx="1154670" cy="1172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899DBC-BA9B-722B-8721-DFB1543AB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" y="4696925"/>
            <a:ext cx="1154670" cy="1172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8CDE5-3F18-644E-B453-A8623A8D2E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03" y="2736120"/>
            <a:ext cx="1154670" cy="1172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786F47-DB23-AD63-E5CA-9E13122DB8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03" y="4696925"/>
            <a:ext cx="1154670" cy="1172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3447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8A9D2-01C9-7A6E-C8CD-75B415C7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DD304-F2B8-B226-08C8-9B0506AAA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27" y="190814"/>
            <a:ext cx="5505449" cy="647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6057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Notification of New 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05C65B-41C1-2AC7-F5A5-F829A97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14475"/>
            <a:ext cx="11090031" cy="5114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</a:pPr>
            <a:r>
              <a:rPr lang="en-US" dirty="0"/>
              <a:t>If information is entered or modified in a driver’s Clearinghouse record </a:t>
            </a:r>
            <a:r>
              <a:rPr lang="en-US" b="1" dirty="0"/>
              <a:t>within 12 months of a previous query </a:t>
            </a:r>
            <a:r>
              <a:rPr lang="en-US" dirty="0"/>
              <a:t>on that driver, the employer will be notified via email. 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262626"/>
                </a:solidFill>
              </a:rPr>
              <a:t>The Query History will also be updated to reflect this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‒"/>
            </a:pPr>
            <a:endParaRPr lang="en-US" dirty="0">
              <a:solidFill>
                <a:srgbClr val="262626"/>
              </a:solidFill>
            </a:endParaRPr>
          </a:p>
          <a:p>
            <a:pPr>
              <a:buClr>
                <a:srgbClr val="0070C0"/>
              </a:buClr>
            </a:pPr>
            <a:r>
              <a:rPr lang="en-US" dirty="0">
                <a:latin typeface="Arial"/>
                <a:cs typeface="Arial"/>
              </a:rPr>
              <a:t>A follow-on query is needed to determine if the new information results in the driver having a “prohibited” Clearinghouse status</a:t>
            </a:r>
          </a:p>
          <a:p>
            <a:pPr lvl="1">
              <a:buClr>
                <a:schemeClr val="accent2"/>
              </a:buClr>
              <a:buFontTx/>
              <a:buChar char="‒"/>
            </a:pPr>
            <a:r>
              <a:rPr lang="en-US" dirty="0">
                <a:solidFill>
                  <a:srgbClr val="262626"/>
                </a:solidFill>
              </a:rPr>
              <a:t>Click </a:t>
            </a:r>
            <a:r>
              <a:rPr lang="en-US" b="1" dirty="0">
                <a:solidFill>
                  <a:srgbClr val="262626"/>
                </a:solidFill>
              </a:rPr>
              <a:t>Send Consent Request </a:t>
            </a:r>
            <a:r>
              <a:rPr lang="en-US" dirty="0">
                <a:solidFill>
                  <a:srgbClr val="262626"/>
                </a:solidFill>
              </a:rPr>
              <a:t>to request driver consent for the follow-on query</a:t>
            </a:r>
          </a:p>
          <a:p>
            <a:pPr lvl="1">
              <a:buClr>
                <a:schemeClr val="accent2"/>
              </a:buClr>
              <a:buFontTx/>
              <a:buChar char="‒"/>
            </a:pPr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Employer is not charged for a follow-on query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27215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Notification of New 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D4166-CA05-745C-0861-6667A6DD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0" y="1666741"/>
            <a:ext cx="9108831" cy="4919353"/>
          </a:xfrm>
          <a:prstGeom prst="rect">
            <a:avLst/>
          </a:prstGeom>
          <a:noFill/>
          <a:ln>
            <a:solidFill>
              <a:srgbClr val="E4F2F4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79385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Follow-on Query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58601-EC12-7086-484A-735FBCFF9A8B}"/>
              </a:ext>
            </a:extLst>
          </p:cNvPr>
          <p:cNvSpPr txBox="1"/>
          <p:nvPr/>
        </p:nvSpPr>
        <p:spPr>
          <a:xfrm>
            <a:off x="8438452" y="1487404"/>
            <a:ext cx="3396361" cy="420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Employer should complete follow-on query within 24 hours.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a driver refuses consent</a:t>
            </a:r>
            <a:r>
              <a:rPr lang="en-US" sz="2400" dirty="0">
                <a:solidFill>
                  <a:srgbClr val="414244"/>
                </a:solidFill>
                <a:latin typeface="Arial" panose="020B0604020202020204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query cannot be conducted and the driver is prohibited from performing safety-sensitive functions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that employer.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42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2D3ADC-5DAA-7A0C-0744-0A3778BEA9E7}"/>
              </a:ext>
            </a:extLst>
          </p:cNvPr>
          <p:cNvGraphicFramePr>
            <a:graphicFrameLocks noGrp="1"/>
          </p:cNvGraphicFramePr>
          <p:nvPr/>
        </p:nvGraphicFramePr>
        <p:xfrm>
          <a:off x="558155" y="1487404"/>
          <a:ext cx="7733790" cy="24950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2432">
                  <a:extLst>
                    <a:ext uri="{9D8B030D-6E8A-4147-A177-3AD203B41FA5}">
                      <a16:colId xmlns:a16="http://schemas.microsoft.com/office/drawing/2014/main" val="415574038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3680952420"/>
                    </a:ext>
                  </a:extLst>
                </a:gridCol>
                <a:gridCol w="3056158">
                  <a:extLst>
                    <a:ext uri="{9D8B030D-6E8A-4147-A177-3AD203B41FA5}">
                      <a16:colId xmlns:a16="http://schemas.microsoft.com/office/drawing/2014/main" val="1960555441"/>
                    </a:ext>
                  </a:extLst>
                </a:gridCol>
              </a:tblGrid>
              <a:tr h="544365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 for Query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r>
                        <a:rPr lang="en-US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Query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Consent Required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845250"/>
                  </a:ext>
                </a:extLst>
              </a:tr>
              <a:tr h="195071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Follow-on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Full query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41424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 consent, provided electronically within the Clearinghouse</a:t>
                      </a:r>
                    </a:p>
                  </a:txBody>
                  <a:tcPr marL="182880" marR="2743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4811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23057D-68C8-5767-0504-2A8A49F34425}"/>
              </a:ext>
            </a:extLst>
          </p:cNvPr>
          <p:cNvSpPr/>
          <p:nvPr/>
        </p:nvSpPr>
        <p:spPr>
          <a:xfrm>
            <a:off x="1201150" y="2469229"/>
            <a:ext cx="1250538" cy="1204006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9B8BA-915F-2B4C-15FB-6B8F59CC6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2" y="2500523"/>
            <a:ext cx="1154670" cy="1172712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972E1306-52B9-AA3E-B92B-861AE2970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60" y="4402310"/>
            <a:ext cx="7717179" cy="1124001"/>
          </a:xfrm>
          <a:prstGeom prst="rect">
            <a:avLst/>
          </a:prstGeom>
          <a:solidFill>
            <a:srgbClr val="F1B01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1647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“New information” is not necessarily a notification that a queried driver is prohibited from performing safety-sensitive functions. The full query is needed to determine the driver’s eligibility status.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1647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79993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92" y="2402270"/>
            <a:ext cx="5710579" cy="1213829"/>
          </a:xfrm>
        </p:spPr>
        <p:txBody>
          <a:bodyPr/>
          <a:lstStyle/>
          <a:p>
            <a:r>
              <a:rPr lang="en-US" dirty="0"/>
              <a:t>Violation Reporting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475F6-15BF-E945-87A6-683076D416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52173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Reporting Violations – Employers and C/TPAs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11AA4D-05F2-4F02-CEA4-F37C578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1"/>
            <a:ext cx="11277600" cy="48527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What is</a:t>
            </a:r>
            <a:r>
              <a:rPr lang="en-US" sz="2400" b="1" dirty="0">
                <a:latin typeface="Arial"/>
                <a:cs typeface="Arial"/>
              </a:rPr>
              <a:t> the employer or designated C/TPA required to report?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931769-5E31-F155-BCE1-B09A15A4B80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11910"/>
          <a:ext cx="11403230" cy="442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345">
                  <a:extLst>
                    <a:ext uri="{9D8B030D-6E8A-4147-A177-3AD203B41FA5}">
                      <a16:colId xmlns:a16="http://schemas.microsoft.com/office/drawing/2014/main" val="3848726580"/>
                    </a:ext>
                  </a:extLst>
                </a:gridCol>
                <a:gridCol w="8985885">
                  <a:extLst>
                    <a:ext uri="{9D8B030D-6E8A-4147-A177-3AD203B41FA5}">
                      <a16:colId xmlns:a16="http://schemas.microsoft.com/office/drawing/2014/main" val="1846929746"/>
                    </a:ext>
                  </a:extLst>
                </a:gridCol>
              </a:tblGrid>
              <a:tr h="583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REPORTING ENTITY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5715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INFORMATION TO BE REPORTED TO CLEARINGHOUSE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(must be reported by close of the third business day following the date the employer obtained the information)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90943"/>
                  </a:ext>
                </a:extLst>
              </a:tr>
              <a:tr h="583327">
                <a:tc rowSpan="6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Prospective/Current Employer of CDL Driver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Service agent acting on behalf of Current Employer of CDL Driver</a:t>
                      </a:r>
                      <a:endParaRPr lang="en-US" sz="1400" b="1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5715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 alcohol confirmation test with a concentration of 0.04% or higher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9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150594"/>
                  </a:ext>
                </a:extLst>
              </a:tr>
              <a:tr h="583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Refusal to test (alcohol) as specified in 49 CFR </a:t>
                      </a:r>
                      <a:r>
                        <a:rPr lang="en-US" sz="1600" u="sng" kern="12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40.261</a:t>
                      </a:r>
                      <a:endParaRPr lang="en-US" sz="1600" u="sng" kern="12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265139"/>
                  </a:ext>
                </a:extLst>
              </a:tr>
              <a:tr h="583327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Refusal to test (drug) not requiring a determination by the MRO as specified in 49 CFR </a:t>
                      </a:r>
                      <a:r>
                        <a:rPr lang="en-US" sz="1600" u="sng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40.191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183797"/>
                  </a:ext>
                </a:extLst>
              </a:tr>
              <a:tr h="79924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Actual knowledge, as defined in 49 CFR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</a:rPr>
                        <a:t> </a:t>
                      </a:r>
                      <a:r>
                        <a:rPr lang="en-US" sz="1600" u="sng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382.107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that a driver has used alcohol on duty, used alcohol within four hours of coming on duty, used alcohol prior to post-accident testing, or has used a controlled substance</a:t>
                      </a: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047157"/>
                  </a:ext>
                </a:extLst>
              </a:tr>
              <a:tr h="583327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Negative RTD test results (drug and alcohol testing, as applicable)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063760"/>
                  </a:ext>
                </a:extLst>
              </a:tr>
              <a:tr h="583327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Completion of follow-up testing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5715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BD4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0845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35DB545-90CD-E13E-E0DA-6B19C9E2D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94" y="2693056"/>
            <a:ext cx="1168018" cy="1168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08C2E2-ED4B-EC51-284B-53814B5CF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906" y="2693056"/>
            <a:ext cx="1168018" cy="116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71176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29686" y="1693334"/>
            <a:ext cx="6643776" cy="5003762"/>
          </a:xfrm>
        </p:spPr>
        <p:txBody>
          <a:bodyPr>
            <a:normAutofit fontScale="77500" lnSpcReduction="20000"/>
          </a:bodyPr>
          <a:lstStyle/>
          <a:p>
            <a:r>
              <a:rPr lang="en-US" sz="3800" b="1" dirty="0">
                <a:solidFill>
                  <a:schemeClr val="tx1"/>
                </a:solidFill>
              </a:rPr>
              <a:t>Clearinghouse Background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High-Level Clearinghouse User Roles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Queries and Consent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Violation Reporting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Clearinghouse Statistics and RTD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Impacts on FMCSA Operations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FAQs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Clearinghouse II Rule</a:t>
            </a:r>
          </a:p>
          <a:p>
            <a:pPr marL="0" indent="0">
              <a:buNone/>
            </a:pPr>
            <a:endParaRPr lang="en-US" sz="3800" b="1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29686" y="859466"/>
            <a:ext cx="11405127" cy="578633"/>
          </a:xfrm>
        </p:spPr>
        <p:txBody>
          <a:bodyPr/>
          <a:lstStyle/>
          <a:p>
            <a:r>
              <a:rPr lang="en-US" sz="2800" dirty="0"/>
              <a:t>Agenda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3" y="1438099"/>
            <a:ext cx="3605213" cy="3616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52821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Reporting Violations – MROs and SAPs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922055-4E52-6348-C13B-576F2F63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0731"/>
            <a:ext cx="11277600" cy="49445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2400" b="1" dirty="0"/>
              <a:t>What information is the MRO or SAP required to report?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31DC6D-1DA0-5F00-268F-D1F7C196FCF5}"/>
              </a:ext>
            </a:extLst>
          </p:cNvPr>
          <p:cNvGraphicFramePr>
            <a:graphicFrameLocks noGrp="1"/>
          </p:cNvGraphicFramePr>
          <p:nvPr/>
        </p:nvGraphicFramePr>
        <p:xfrm>
          <a:off x="310894" y="1885190"/>
          <a:ext cx="11642709" cy="4441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09">
                  <a:extLst>
                    <a:ext uri="{9D8B030D-6E8A-4147-A177-3AD203B41FA5}">
                      <a16:colId xmlns:a16="http://schemas.microsoft.com/office/drawing/2014/main" val="3848726580"/>
                    </a:ext>
                  </a:extLst>
                </a:gridCol>
                <a:gridCol w="5173883">
                  <a:extLst>
                    <a:ext uri="{9D8B030D-6E8A-4147-A177-3AD203B41FA5}">
                      <a16:colId xmlns:a16="http://schemas.microsoft.com/office/drawing/2014/main" val="1846929746"/>
                    </a:ext>
                  </a:extLst>
                </a:gridCol>
                <a:gridCol w="4884517">
                  <a:extLst>
                    <a:ext uri="{9D8B030D-6E8A-4147-A177-3AD203B41FA5}">
                      <a16:colId xmlns:a16="http://schemas.microsoft.com/office/drawing/2014/main" val="3874321295"/>
                    </a:ext>
                  </a:extLst>
                </a:gridCol>
              </a:tblGrid>
              <a:tr h="5334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18288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INFORMATION TO BE REPORTED TO CLEARINGHOUSE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6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DEADLINE FOR REPORTING INFORMATION</a:t>
                      </a: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090943"/>
                  </a:ext>
                </a:extLst>
              </a:tr>
              <a:tr h="54662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414244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MRO</a:t>
                      </a:r>
                      <a:endParaRPr lang="en-US" sz="2000" b="1" dirty="0">
                        <a:solidFill>
                          <a:srgbClr val="41424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8288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Verified positive drug test result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</a:t>
                      </a:r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business days of making a determination or verification of a DOT-approved drug test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338902"/>
                  </a:ext>
                </a:extLst>
              </a:tr>
              <a:tr h="73353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Refusal to test (drug) requiring a determination by the MRO as specified in 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§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</a:rPr>
                        <a:t> </a:t>
                      </a:r>
                      <a:r>
                        <a:rPr lang="en-US" sz="16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"/>
                        </a:rPr>
                        <a:t>40.191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1961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47783749"/>
                  </a:ext>
                </a:extLst>
              </a:tr>
              <a:tr h="716227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57150" marB="5715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Changes a verified drug test per part </a:t>
                      </a:r>
                      <a:r>
                        <a:rPr lang="en-US" sz="1600" b="0" i="0" u="none" strike="noStrike" noProof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§</a:t>
                      </a:r>
                      <a:r>
                        <a:rPr lang="en-US" sz="1600" b="0" i="0" u="none" strike="noStrike" noProof="0" dirty="0">
                          <a:solidFill>
                            <a:srgbClr val="262626"/>
                          </a:solidFill>
                        </a:rPr>
                        <a:t> 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5"/>
                        </a:rPr>
                        <a:t>40.149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182880" marR="182880" marT="13716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</a:t>
                      </a:r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business day of making any change in the reported results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CBD4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74884"/>
                  </a:ext>
                </a:extLst>
              </a:tr>
              <a:tr h="75014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414244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SAP</a:t>
                      </a:r>
                      <a:r>
                        <a:rPr lang="en-US" sz="2000" dirty="0">
                          <a:solidFill>
                            <a:srgbClr val="414244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 </a:t>
                      </a:r>
                      <a:endParaRPr lang="en-US" sz="2000" dirty="0">
                        <a:solidFill>
                          <a:srgbClr val="41424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18288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Identification of driver and date the initial assessment was initiated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the close of the business day following the date of initial assessment</a:t>
                      </a: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3635881"/>
                  </a:ext>
                </a:extLst>
              </a:tr>
              <a:tr h="82332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strike="noStrike" baseline="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ate of d</a:t>
                      </a: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etermination of eligibility for RTD testing</a:t>
                      </a: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the close of the business day following the determination that the driver completed the RTD process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3716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47139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1E96ECF-8FD8-EC68-0FFB-25B7C2A58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79" y="3018132"/>
            <a:ext cx="1107407" cy="1107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DD1499-372C-6D4D-3E36-19FAF790F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079" y="5021532"/>
            <a:ext cx="1107407" cy="1107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95030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860" y="1796414"/>
            <a:ext cx="5020792" cy="1231106"/>
          </a:xfrm>
        </p:spPr>
        <p:txBody>
          <a:bodyPr/>
          <a:lstStyle/>
          <a:p>
            <a:br>
              <a:rPr lang="en-US"/>
            </a:br>
            <a:r>
              <a:rPr lang="en-US"/>
              <a:t>Statistics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475F6-15BF-E945-87A6-683076D416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71E2C6-37DF-008E-8A60-F50A8784F26F}"/>
              </a:ext>
            </a:extLst>
          </p:cNvPr>
          <p:cNvSpPr txBox="1"/>
          <p:nvPr/>
        </p:nvSpPr>
        <p:spPr>
          <a:xfrm>
            <a:off x="1145628" y="3966921"/>
            <a:ext cx="68302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https://clearinghouse.fmcsa.dot.gov/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25723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Program Statistics: Registrations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87" y="1658808"/>
            <a:ext cx="10889341" cy="101337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Open Sans" panose="020B0606030504020204" pitchFamily="34" charset="0"/>
              </a:rPr>
              <a:t>The number of CDL/CLP holders (drivers) and organizations registered within the Clearinghouse by role type since September 28,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dirty="0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5668C-409F-73F3-7BB5-EC5AE7AC6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6" y="2494600"/>
            <a:ext cx="9785131" cy="4014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3458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69468-934A-41E8-9C09-8E54EB2C0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 Statistics: Queries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0EEF4-4E4E-42F8-96A8-74D6356B4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475F6-15BF-E945-87A6-683076D416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F29E7E-6B1E-0622-EB02-520BF39E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9" y="1639614"/>
            <a:ext cx="9774621" cy="46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7272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B68ED2-FF0C-4B34-8CD2-7E2D617BE0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 Statistics: Types of Violations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EDDEC-2C43-4296-9BA3-6789BA987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B374A-0836-FDAB-84CB-B6A57B0B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0" y="1534510"/>
            <a:ext cx="10457793" cy="49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5802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B68ED2-FF0C-4B34-8CD2-7E2D617BE0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Drug Violation Data as of January 1,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EDDEC-2C43-4296-9BA3-6789BA987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860AB-DDB3-81EC-5627-D879555B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1" y="1909552"/>
            <a:ext cx="10951780" cy="4787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6271C2-0A09-2B50-4D99-41373D842D6B}"/>
              </a:ext>
            </a:extLst>
          </p:cNvPr>
          <p:cNvSpPr txBox="1"/>
          <p:nvPr/>
        </p:nvSpPr>
        <p:spPr>
          <a:xfrm>
            <a:off x="2921338" y="1540220"/>
            <a:ext cx="718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Substances Identified in Positive Drug Tests</a:t>
            </a:r>
          </a:p>
        </p:txBody>
      </p:sp>
    </p:spTree>
    <p:extLst>
      <p:ext uri="{BB962C8B-B14F-4D97-AF65-F5344CB8AC3E}">
        <p14:creationId xmlns:p14="http://schemas.microsoft.com/office/powerpoint/2010/main" val="125930506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B68ED2-FF0C-4B34-8CD2-7E2D617BE0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Individual Driver Status as of January 1,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EDDEC-2C43-4296-9BA3-6789BA987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0FC25-BC4C-5A1B-96C9-E7786AA0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76" y="1566041"/>
            <a:ext cx="9280634" cy="51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51498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Return-to-Duty (RTD)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E85A0B-44E1-85E5-6210-B2D40221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568" y="1526783"/>
            <a:ext cx="10157245" cy="15227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0" i="0" u="none" strike="noStrike" baseline="0" dirty="0"/>
              <a:t>A driver with a drug and alcohol program violation is prohibited from performing safety-sensitive functions, including operating CMVs, for any DOT-regulated employer until the RTD process is complete. </a:t>
            </a:r>
            <a:endParaRPr lang="en-US" sz="2000" dirty="0"/>
          </a:p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chemeClr val="accent2"/>
                </a:solidFill>
              </a:rPr>
              <a:t>The steps drivers must take to complete the RTD process is established by 49 CFR part 40, subpart O, as follows:</a:t>
            </a:r>
          </a:p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B8C3C24-346E-67EB-7232-1CFA2BDC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6" y="1526783"/>
            <a:ext cx="1155896" cy="1124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77A6AF-4ABA-E926-FAAC-FD8D401F0CB5}"/>
              </a:ext>
            </a:extLst>
          </p:cNvPr>
          <p:cNvGrpSpPr/>
          <p:nvPr/>
        </p:nvGrpSpPr>
        <p:grpSpPr>
          <a:xfrm>
            <a:off x="2654891" y="3194337"/>
            <a:ext cx="8451258" cy="814657"/>
            <a:chOff x="3016841" y="2255193"/>
            <a:chExt cx="7098709" cy="814657"/>
          </a:xfrm>
          <a:solidFill>
            <a:srgbClr val="121A45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DC6DC9-9493-2F0B-05F0-B604D0BEE7E7}"/>
                </a:ext>
              </a:extLst>
            </p:cNvPr>
            <p:cNvSpPr/>
            <p:nvPr/>
          </p:nvSpPr>
          <p:spPr>
            <a:xfrm>
              <a:off x="3016841" y="2255193"/>
              <a:ext cx="7098709" cy="8146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7F2FB4-001C-AC23-004E-E1263C21ADEA}"/>
                </a:ext>
              </a:extLst>
            </p:cNvPr>
            <p:cNvSpPr txBox="1"/>
            <p:nvPr/>
          </p:nvSpPr>
          <p:spPr>
            <a:xfrm>
              <a:off x="3091933" y="2322032"/>
              <a:ext cx="695325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chemeClr val="bg1"/>
                  </a:solidFill>
                  <a:latin typeface="Arial"/>
                  <a:cs typeface="Arial"/>
                </a:rPr>
                <a:t>Select a Substance Abuse Professional (SAP) and successfully complete education/ treatment plan.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2EBA5F-2C21-EB95-3EA4-6B06D34DB119}"/>
              </a:ext>
            </a:extLst>
          </p:cNvPr>
          <p:cNvGrpSpPr/>
          <p:nvPr/>
        </p:nvGrpSpPr>
        <p:grpSpPr>
          <a:xfrm>
            <a:off x="2654891" y="4153760"/>
            <a:ext cx="8451258" cy="495759"/>
            <a:chOff x="3016841" y="2255193"/>
            <a:chExt cx="7098709" cy="495759"/>
          </a:xfrm>
          <a:solidFill>
            <a:srgbClr val="121A45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2D8BD1-894E-C0E2-041F-11380FA71854}"/>
                </a:ext>
              </a:extLst>
            </p:cNvPr>
            <p:cNvSpPr/>
            <p:nvPr/>
          </p:nvSpPr>
          <p:spPr>
            <a:xfrm>
              <a:off x="3016841" y="2255193"/>
              <a:ext cx="7098709" cy="49575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5155BB-4086-D991-3CE7-9CCCA7939ED2}"/>
                </a:ext>
              </a:extLst>
            </p:cNvPr>
            <p:cNvSpPr txBox="1"/>
            <p:nvPr/>
          </p:nvSpPr>
          <p:spPr>
            <a:xfrm>
              <a:off x="3091933" y="2294097"/>
              <a:ext cx="695325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  <a:latin typeface="Arial"/>
                  <a:cs typeface="Arial"/>
                </a:rPr>
                <a:t>Take the return-to-duty test.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AC779F-C0F2-F8F6-1880-9AEBCA243832}"/>
              </a:ext>
            </a:extLst>
          </p:cNvPr>
          <p:cNvGrpSpPr/>
          <p:nvPr/>
        </p:nvGrpSpPr>
        <p:grpSpPr>
          <a:xfrm>
            <a:off x="2654891" y="4791155"/>
            <a:ext cx="8451258" cy="1002066"/>
            <a:chOff x="4340816" y="4570409"/>
            <a:chExt cx="7098709" cy="1015861"/>
          </a:xfrm>
          <a:solidFill>
            <a:srgbClr val="121A45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19CD21-DDFB-BB81-8B63-2A04EFBEAA39}"/>
                </a:ext>
              </a:extLst>
            </p:cNvPr>
            <p:cNvSpPr/>
            <p:nvPr/>
          </p:nvSpPr>
          <p:spPr>
            <a:xfrm>
              <a:off x="4340816" y="4570409"/>
              <a:ext cx="7098709" cy="8146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46D6AA-9237-02A4-00E9-7EB04A1E2FF6}"/>
                </a:ext>
              </a:extLst>
            </p:cNvPr>
            <p:cNvSpPr txBox="1"/>
            <p:nvPr/>
          </p:nvSpPr>
          <p:spPr>
            <a:xfrm>
              <a:off x="4415908" y="4650229"/>
              <a:ext cx="6953250" cy="9360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employer or C/TPA enters negative RTD test, Clearinghouse status changes to “not prohibited” and driver is eligible to resume performing safety-sensitive functions.</a:t>
              </a:r>
              <a:endParaRPr lang="en-US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96F4AF6-D5F5-F765-01F6-0F36E07A2154}"/>
              </a:ext>
            </a:extLst>
          </p:cNvPr>
          <p:cNvSpPr txBox="1"/>
          <p:nvPr/>
        </p:nvSpPr>
        <p:spPr>
          <a:xfrm>
            <a:off x="1677568" y="5868202"/>
            <a:ext cx="971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4142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November 18, 2024</a:t>
            </a:r>
            <a:r>
              <a:rPr lang="en-US" sz="1800" b="0" i="0" u="none" strike="noStrike" baseline="0" dirty="0">
                <a:solidFill>
                  <a:srgbClr val="4142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part of new Federal regulations, drivers with a “prohibited” status in the Clearinghouse will lose or be denied their State-issued commercial driving privileges. 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2DFD73A-2C57-C689-7F4E-831A777B2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6" y="5576741"/>
            <a:ext cx="1120355" cy="1120355"/>
          </a:xfrm>
          <a:prstGeom prst="rect">
            <a:avLst/>
          </a:prstGeom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F43DDC56-6D50-6A9E-769E-55FEC0EF76EB}"/>
              </a:ext>
            </a:extLst>
          </p:cNvPr>
          <p:cNvSpPr/>
          <p:nvPr/>
        </p:nvSpPr>
        <p:spPr>
          <a:xfrm>
            <a:off x="1997843" y="3371728"/>
            <a:ext cx="467832" cy="436702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CC9B30D5-9419-6377-DCA1-A3B4AEAD264E}"/>
              </a:ext>
            </a:extLst>
          </p:cNvPr>
          <p:cNvSpPr/>
          <p:nvPr/>
        </p:nvSpPr>
        <p:spPr>
          <a:xfrm>
            <a:off x="1997843" y="4158979"/>
            <a:ext cx="467832" cy="436702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94352001-D574-F109-06B4-DBDBA96AAD1E}"/>
              </a:ext>
            </a:extLst>
          </p:cNvPr>
          <p:cNvSpPr/>
          <p:nvPr/>
        </p:nvSpPr>
        <p:spPr>
          <a:xfrm>
            <a:off x="1997843" y="4979405"/>
            <a:ext cx="467832" cy="436702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114490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02AC6-81DD-3911-EEF8-F5DB3C43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720" y="1769953"/>
            <a:ext cx="6797515" cy="1231106"/>
          </a:xfrm>
        </p:spPr>
        <p:txBody>
          <a:bodyPr/>
          <a:lstStyle/>
          <a:p>
            <a:r>
              <a:rPr lang="en-US" dirty="0"/>
              <a:t>Clearinghouse and FMCSA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92C9E-ECEF-6DFF-52B7-90CF093B2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dirty="0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27032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5F6222-355B-4DDE-A4FA-5051DDB8D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436" y="784990"/>
            <a:ext cx="11405127" cy="494459"/>
          </a:xfrm>
        </p:spPr>
        <p:txBody>
          <a:bodyPr/>
          <a:lstStyle/>
          <a:p>
            <a:r>
              <a:rPr lang="en-US" dirty="0"/>
              <a:t>Clearinghouse Administrative Functions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30B7-8363-4353-9EAC-CCF29119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73" y="1646520"/>
            <a:ext cx="11405127" cy="5050576"/>
          </a:xfrm>
        </p:spPr>
        <p:txBody>
          <a:bodyPr/>
          <a:lstStyle/>
          <a:p>
            <a:endParaRPr lang="en-US" b="0" i="0" dirty="0">
              <a:solidFill>
                <a:srgbClr val="343F4E"/>
              </a:solidFill>
              <a:effectLst/>
              <a:latin typeface="+mj-lt"/>
            </a:endParaRPr>
          </a:p>
          <a:p>
            <a:pPr marL="441325" lvl="1" indent="0">
              <a:buNone/>
            </a:pPr>
            <a:endParaRPr lang="en-US" b="0" i="0" dirty="0">
              <a:solidFill>
                <a:srgbClr val="343F4E"/>
              </a:solidFill>
              <a:effectLst/>
              <a:latin typeface="Source Sans Pro" panose="020B0503030403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C7F20-96ED-4AA1-8F8B-B6C38C38F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342609-57D2-D7DB-F7DA-3C909BCDF449}"/>
              </a:ext>
            </a:extLst>
          </p:cNvPr>
          <p:cNvGraphicFramePr>
            <a:graphicFrameLocks noGrp="1"/>
          </p:cNvGraphicFramePr>
          <p:nvPr/>
        </p:nvGraphicFramePr>
        <p:xfrm>
          <a:off x="625642" y="1528011"/>
          <a:ext cx="10779485" cy="505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0731">
                  <a:extLst>
                    <a:ext uri="{9D8B030D-6E8A-4147-A177-3AD203B41FA5}">
                      <a16:colId xmlns:a16="http://schemas.microsoft.com/office/drawing/2014/main" val="1434310283"/>
                    </a:ext>
                  </a:extLst>
                </a:gridCol>
                <a:gridCol w="5298754">
                  <a:extLst>
                    <a:ext uri="{9D8B030D-6E8A-4147-A177-3AD203B41FA5}">
                      <a16:colId xmlns:a16="http://schemas.microsoft.com/office/drawing/2014/main" val="192149384"/>
                    </a:ext>
                  </a:extLst>
                </a:gridCol>
              </a:tblGrid>
              <a:tr h="7921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Clearinghouse Administrative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Functions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n>
                            <a:noFill/>
                          </a:ln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Estimates Per Day or 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115163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Driver Petition for Review of Violations per 382.717(a)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150-200 received weekly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676379"/>
                  </a:ext>
                </a:extLst>
              </a:tr>
              <a:tr h="7921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Driver Requests for Administrative Review of Petition decision per 382.717(f)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5-10 received weekly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10096"/>
                  </a:ext>
                </a:extLst>
              </a:tr>
              <a:tr h="7921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Driver Petitions for Review of Violations under the Privacy Act (49 CFR Part 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per 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25016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Clearinghouse Call Center Calls/E-mails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800 calls/150 emails per day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09595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Violation Delete Requests (MRO and Employer)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 received weekly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682211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Return to Duty and Follow Up Delete Requests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 received weekly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36084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SAP Change Requests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 received weekly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063489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Clearinghouse Public Inbox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90 received per day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72364"/>
                  </a:ext>
                </a:extLst>
              </a:tr>
              <a:tr h="3820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SDLA Dedicated Inbox for Clearinghouse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TBD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3C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217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01163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371" y="1771650"/>
            <a:ext cx="5710579" cy="1213829"/>
          </a:xfrm>
        </p:spPr>
        <p:txBody>
          <a:bodyPr/>
          <a:lstStyle/>
          <a:p>
            <a:r>
              <a:rPr lang="en-US"/>
              <a:t>Overview of the Clearinghouse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475F6-15BF-E945-87A6-683076D4168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00968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5F6222-355B-4DDE-A4FA-5051DDB8D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436" y="784990"/>
            <a:ext cx="11405127" cy="494459"/>
          </a:xfrm>
        </p:spPr>
        <p:txBody>
          <a:bodyPr/>
          <a:lstStyle/>
          <a:p>
            <a:r>
              <a:rPr lang="en-US" dirty="0"/>
              <a:t>The Clearinghouse Spotlight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30B7-8363-4353-9EAC-CCF29119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73" y="1646520"/>
            <a:ext cx="11405127" cy="5050576"/>
          </a:xfrm>
        </p:spPr>
        <p:txBody>
          <a:bodyPr/>
          <a:lstStyle/>
          <a:p>
            <a:r>
              <a:rPr lang="en-US" dirty="0"/>
              <a:t>FMCSA utilizes Clearinghouse Data with Roadside Inspection and Crash Data to identify carriers using prohibited drivers</a:t>
            </a:r>
          </a:p>
          <a:p>
            <a:pPr lvl="1"/>
            <a:r>
              <a:rPr lang="en-US" dirty="0"/>
              <a:t>Investigations are being conducted nationally</a:t>
            </a:r>
          </a:p>
          <a:p>
            <a:pPr lvl="2"/>
            <a:r>
              <a:rPr lang="en-US" dirty="0"/>
              <a:t>Correlation between Clearinghouse compliance and Prohibited Driver Use</a:t>
            </a:r>
          </a:p>
          <a:p>
            <a:pPr lvl="2"/>
            <a:r>
              <a:rPr lang="en-US" dirty="0"/>
              <a:t>Civil Fines levied</a:t>
            </a:r>
          </a:p>
          <a:p>
            <a:r>
              <a:rPr lang="en-US" dirty="0"/>
              <a:t>Identifying non-compliant Third-Party Service Agents</a:t>
            </a:r>
          </a:p>
          <a:p>
            <a:pPr lvl="1"/>
            <a:r>
              <a:rPr lang="en-US" dirty="0">
                <a:latin typeface="+mj-lt"/>
              </a:rPr>
              <a:t>Through investigations and driver complaints</a:t>
            </a:r>
          </a:p>
          <a:p>
            <a:pPr lvl="2"/>
            <a:r>
              <a:rPr lang="en-US" dirty="0">
                <a:latin typeface="+mj-lt"/>
              </a:rPr>
              <a:t>SAPs</a:t>
            </a:r>
          </a:p>
          <a:p>
            <a:pPr lvl="2"/>
            <a:r>
              <a:rPr lang="en-US" b="0" i="0" dirty="0">
                <a:solidFill>
                  <a:srgbClr val="343F4E"/>
                </a:solidFill>
                <a:effectLst/>
                <a:latin typeface="+mj-lt"/>
              </a:rPr>
              <a:t>MROs</a:t>
            </a:r>
          </a:p>
          <a:p>
            <a:pPr lvl="2"/>
            <a:r>
              <a:rPr lang="en-US" dirty="0">
                <a:solidFill>
                  <a:srgbClr val="343F4E"/>
                </a:solidFill>
                <a:latin typeface="+mj-lt"/>
              </a:rPr>
              <a:t>Collection sites</a:t>
            </a:r>
            <a:endParaRPr lang="en-US" b="0" i="0" dirty="0">
              <a:solidFill>
                <a:srgbClr val="343F4E"/>
              </a:solidFill>
              <a:effectLst/>
              <a:latin typeface="+mj-lt"/>
            </a:endParaRPr>
          </a:p>
          <a:p>
            <a:pPr lvl="2"/>
            <a:r>
              <a:rPr lang="en-US" b="0" i="0" dirty="0">
                <a:solidFill>
                  <a:srgbClr val="343F4E"/>
                </a:solidFill>
                <a:effectLst/>
                <a:latin typeface="+mj-lt"/>
              </a:rPr>
              <a:t>C/TPAs</a:t>
            </a:r>
          </a:p>
          <a:p>
            <a:pPr lvl="1"/>
            <a:endParaRPr lang="en-US" b="0" i="0" dirty="0">
              <a:solidFill>
                <a:srgbClr val="343F4E"/>
              </a:solidFill>
              <a:effectLst/>
              <a:latin typeface="Source Sans Pro" panose="020B0503030403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C7F20-96ED-4AA1-8F8B-B6C38C38F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8" name="Picture 4" descr="Image result for spotlight">
            <a:extLst>
              <a:ext uri="{FF2B5EF4-FFF2-40B4-BE49-F238E27FC236}">
                <a16:creationId xmlns:a16="http://schemas.microsoft.com/office/drawing/2014/main" id="{57505485-D51E-4B99-96A9-93628CAC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3810965"/>
            <a:ext cx="31242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79128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FB0AB7-A053-41F0-973A-147396851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Service Agent Interaction with FMCSA Field personnel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6A46-CA9F-44D0-BD26-6156A5DE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6" y="1658806"/>
            <a:ext cx="11405127" cy="5038289"/>
          </a:xfrm>
        </p:spPr>
        <p:txBody>
          <a:bodyPr/>
          <a:lstStyle/>
          <a:p>
            <a:r>
              <a:rPr lang="en-US" sz="2800" dirty="0"/>
              <a:t>Third Party Service Agent Reviews</a:t>
            </a:r>
          </a:p>
          <a:p>
            <a:pPr lvl="1"/>
            <a:r>
              <a:rPr lang="en-US" sz="2800" dirty="0"/>
              <a:t>Increased need for:</a:t>
            </a:r>
          </a:p>
          <a:p>
            <a:pPr lvl="2"/>
            <a:r>
              <a:rPr lang="en-US" sz="2800" dirty="0"/>
              <a:t>SAP reviews</a:t>
            </a:r>
          </a:p>
          <a:p>
            <a:pPr lvl="2"/>
            <a:r>
              <a:rPr lang="en-US" sz="2800" dirty="0"/>
              <a:t>MRO inquiries</a:t>
            </a:r>
          </a:p>
          <a:p>
            <a:pPr lvl="2"/>
            <a:r>
              <a:rPr lang="en-US" sz="2800" dirty="0"/>
              <a:t>Collection Site Reviews</a:t>
            </a:r>
          </a:p>
          <a:p>
            <a:pPr marL="854075" lvl="2" indent="0">
              <a:buNone/>
            </a:pPr>
            <a:endParaRPr lang="en-US" sz="2800" dirty="0"/>
          </a:p>
          <a:p>
            <a:pPr marL="854075" lvl="2" indent="0">
              <a:buNone/>
            </a:pPr>
            <a:endParaRPr lang="en-US" sz="2800" dirty="0"/>
          </a:p>
          <a:p>
            <a:pPr lvl="1"/>
            <a:r>
              <a:rPr lang="en-US" sz="2800" dirty="0"/>
              <a:t>FMCSA goal to train more investigators in these types of reviews</a:t>
            </a:r>
          </a:p>
          <a:p>
            <a:pPr marL="854075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223CC-0AA4-4DFF-B00E-979307AEB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050" name="Picture 2" descr="Private Ltd Companies May Have To Do Secretarial Audit In If The Public ...">
            <a:extLst>
              <a:ext uri="{FF2B5EF4-FFF2-40B4-BE49-F238E27FC236}">
                <a16:creationId xmlns:a16="http://schemas.microsoft.com/office/drawing/2014/main" id="{31F0CFE7-73A5-4587-82E1-381D09F6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116" y="1508598"/>
            <a:ext cx="2986825" cy="19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5255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5FE830-E0C5-4A25-8DCD-3E82791C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855" y="1839927"/>
            <a:ext cx="4479588" cy="1357847"/>
          </a:xfrm>
        </p:spPr>
        <p:txBody>
          <a:bodyPr/>
          <a:lstStyle/>
          <a:p>
            <a:r>
              <a:rPr lang="en-US" dirty="0"/>
              <a:t>FAQs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32C07-3001-40D0-8D27-CAD396DC6A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28038" y="6332539"/>
            <a:ext cx="2239962" cy="365125"/>
          </a:xfrm>
        </p:spPr>
        <p:txBody>
          <a:bodyPr/>
          <a:lstStyle/>
          <a:p>
            <a:fld id="{A01475F6-15BF-E945-87A6-683076D41687}" type="slidenum">
              <a:rPr lang="en-US" smtClean="0"/>
              <a:pPr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178791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F20327-7937-460F-BD87-AA64E7D48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Common Questions – Medical Marijuana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6E79C-E15C-406F-A08C-06310072E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DOT Medical Marijuana Notice</a:t>
            </a:r>
          </a:p>
          <a:p>
            <a:pPr lvl="1"/>
            <a:r>
              <a:rPr lang="en-US" dirty="0">
                <a:hlinkClick r:id="rId3"/>
              </a:rPr>
              <a:t>https://www.transportation.gov/odapc/medical-marijuana-notice</a:t>
            </a:r>
            <a:endParaRPr lang="en-US" dirty="0"/>
          </a:p>
          <a:p>
            <a:pPr marL="441325" lvl="1" indent="0">
              <a:buNone/>
            </a:pPr>
            <a:endParaRPr lang="en-US" dirty="0"/>
          </a:p>
          <a:p>
            <a:r>
              <a:rPr lang="en-US" b="0" i="0" dirty="0">
                <a:solidFill>
                  <a:srgbClr val="343F4E"/>
                </a:solidFill>
                <a:effectLst/>
                <a:latin typeface="Source Sans Pro" panose="020B0503030403020204" pitchFamily="34" charset="0"/>
              </a:rPr>
              <a:t>The Department of Transportation’s Drug and Alcohol Testing Regulation – 49 CFR Part 40, at 40.151(e) – does not authorize “medical marijuana” under a state law to be a valid medical explanation for a transportation employee’s positive drug test result.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46109-617A-40F9-BF90-C7CB2467D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32981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8CE3CE-5EED-45E0-81DC-7C082E922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Common Questions - Prescriptions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1A0B1-06E2-49A3-940C-15D46A532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Can FMCSA remove a positive drug test violation from the Clearinghouse based on a driver’s prescription?</a:t>
            </a:r>
          </a:p>
          <a:p>
            <a:pPr marR="107315"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</a:endParaRPr>
          </a:p>
          <a:p>
            <a:pPr marR="107315"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</a:rPr>
              <a:t>No. 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Under 49 CFR 40.149, only the MRO would request removal of a violation from the Clearinghouse if they determine that there is a valid medical explanation for a positive test result—not FMCSA. </a:t>
            </a:r>
          </a:p>
          <a:p>
            <a:pPr marR="107315" lvl="1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j-lt"/>
              <a:ea typeface="Calibri" panose="020F0502020204030204" pitchFamily="34" charset="0"/>
            </a:endParaRPr>
          </a:p>
          <a:p>
            <a:pPr lvl="0">
              <a:buClr>
                <a:srgbClr val="0070C0"/>
              </a:buClr>
              <a:buSzPct val="100000"/>
            </a:pPr>
            <a:r>
              <a:rPr lang="en-US" b="1" dirty="0"/>
              <a:t>Will a prospective employee’s drug and alcohol violation history with other DOT modes be available in the Clearinghouse?</a:t>
            </a:r>
          </a:p>
          <a:p>
            <a:pPr lvl="1">
              <a:buClr>
                <a:srgbClr val="0070C0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262626"/>
                </a:solidFill>
                <a:cs typeface="Arial"/>
              </a:rPr>
              <a:t>No, the Clearinghouse will contain only drug and alcohol program violation information for employees subject to the testing requirements under the Federal Motor Carrier Safety Regulations in 49 CFR part 382.</a:t>
            </a:r>
            <a:endParaRPr lang="en-US" sz="2400" b="1" dirty="0">
              <a:solidFill>
                <a:srgbClr val="262626"/>
              </a:solidFill>
              <a:cs typeface="Arial"/>
            </a:endParaRPr>
          </a:p>
          <a:p>
            <a:pPr marR="107315" lvl="1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107315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6D5C4-AC0A-4E9A-BB98-9D82437C4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44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FAQs – Other Modes and Non-CDL Drivers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B8CFA7-CCE7-ED62-0567-F6679C721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8581"/>
            <a:ext cx="11277600" cy="5095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buClr>
                <a:srgbClr val="0070C0"/>
              </a:buClr>
              <a:buSzPct val="100000"/>
            </a:pPr>
            <a:endParaRPr lang="en-US" sz="2400" b="1" dirty="0"/>
          </a:p>
          <a:p>
            <a:pPr lvl="0">
              <a:buClr>
                <a:srgbClr val="0070C0"/>
              </a:buClr>
              <a:buSzPct val="100000"/>
            </a:pPr>
            <a:endParaRPr lang="en-US" b="1" dirty="0"/>
          </a:p>
          <a:p>
            <a:pPr lvl="0">
              <a:buClr>
                <a:srgbClr val="0070C0"/>
              </a:buClr>
              <a:buSzPct val="100000"/>
            </a:pPr>
            <a:r>
              <a:rPr lang="en-US" sz="2400" b="1" dirty="0"/>
              <a:t>Are employers of non-CDL drivers who operate CMVs required to query or report violations to the Clearinghouse?</a:t>
            </a:r>
          </a:p>
          <a:p>
            <a:pPr lvl="1">
              <a:buClr>
                <a:schemeClr val="accent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No. Only employers who employ drivers subject to 49 CFR parts 382 and 383 must query or report information to the Clearinghouse.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147867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5FE830-E0C5-4A25-8DCD-3E82791C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606" y="1251347"/>
            <a:ext cx="4479588" cy="1357847"/>
          </a:xfrm>
        </p:spPr>
        <p:txBody>
          <a:bodyPr/>
          <a:lstStyle/>
          <a:p>
            <a:r>
              <a:rPr lang="en-US" dirty="0"/>
              <a:t>Clearinghouse II Rule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32C07-3001-40D0-8D27-CAD396DC6A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28038" y="6332539"/>
            <a:ext cx="2239962" cy="365125"/>
          </a:xfrm>
        </p:spPr>
        <p:txBody>
          <a:bodyPr/>
          <a:lstStyle/>
          <a:p>
            <a:fld id="{A01475F6-15BF-E945-87A6-683076D41687}" type="slidenum">
              <a:rPr lang="en-US" smtClean="0"/>
              <a:pPr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820367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C56893-C57E-4095-AF6F-5A533C3C6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Reminder: Clearinghouse-II SDLA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10278-B69E-4D7A-8724-630BFBBFB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58541-1998-2C6F-FD9F-7E2B75D5372E}"/>
              </a:ext>
            </a:extLst>
          </p:cNvPr>
          <p:cNvGrpSpPr/>
          <p:nvPr/>
        </p:nvGrpSpPr>
        <p:grpSpPr>
          <a:xfrm>
            <a:off x="6313714" y="1690663"/>
            <a:ext cx="3879714" cy="3476673"/>
            <a:chOff x="-1211505" y="1494289"/>
            <a:chExt cx="2619245" cy="28690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3B3E0D-B5D2-2CED-0B5C-82D000D235EB}"/>
                </a:ext>
              </a:extLst>
            </p:cNvPr>
            <p:cNvSpPr/>
            <p:nvPr/>
          </p:nvSpPr>
          <p:spPr bwMode="auto">
            <a:xfrm>
              <a:off x="-1211505" y="1494289"/>
              <a:ext cx="2607275" cy="2869077"/>
            </a:xfrm>
            <a:prstGeom prst="rect">
              <a:avLst/>
            </a:prstGeom>
            <a:solidFill>
              <a:srgbClr val="F0F3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7C882D-0365-49EB-ED5C-4C8F53F3BA50}"/>
                </a:ext>
              </a:extLst>
            </p:cNvPr>
            <p:cNvSpPr/>
            <p:nvPr/>
          </p:nvSpPr>
          <p:spPr bwMode="auto">
            <a:xfrm>
              <a:off x="-1199535" y="1494291"/>
              <a:ext cx="2607275" cy="516885"/>
            </a:xfrm>
            <a:prstGeom prst="rect">
              <a:avLst/>
            </a:prstGeom>
            <a:solidFill>
              <a:srgbClr val="1071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EFBB7C-B139-F1B3-6243-0B5B320B906F}"/>
                </a:ext>
              </a:extLst>
            </p:cNvPr>
            <p:cNvSpPr txBox="1"/>
            <p:nvPr/>
          </p:nvSpPr>
          <p:spPr>
            <a:xfrm>
              <a:off x="-977085" y="1604042"/>
              <a:ext cx="2138437" cy="31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Non-Issuance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D59889-286E-0931-7120-3B3500C93E7F}"/>
                </a:ext>
              </a:extLst>
            </p:cNvPr>
            <p:cNvSpPr txBox="1"/>
            <p:nvPr/>
          </p:nvSpPr>
          <p:spPr>
            <a:xfrm>
              <a:off x="-1020102" y="2164138"/>
              <a:ext cx="2224469" cy="2158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121A45"/>
                </a:buClr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rgbClr val="0070BD"/>
                  </a:solidFill>
                </a:rPr>
                <a:t>Query Clearinghouse </a:t>
              </a:r>
              <a:r>
                <a:rPr lang="en-US" sz="1400"/>
                <a:t>prior to commercial licensing transaction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Deny commercial licensing transaction </a:t>
              </a:r>
              <a:r>
                <a:rPr 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if Clearinghouse query shows driver in a prohibited status​</a:t>
              </a:r>
              <a:endParaRPr lang="en-US" sz="1400"/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Commercial licensing transaction = issuing, duplicates, renewing, transferring, or upgrading a CDL or issuing, renewing, or upgrading a CLP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320674-C5A4-1B9A-A5D2-77649830EB1D}"/>
              </a:ext>
            </a:extLst>
          </p:cNvPr>
          <p:cNvGrpSpPr/>
          <p:nvPr/>
        </p:nvGrpSpPr>
        <p:grpSpPr>
          <a:xfrm>
            <a:off x="2122230" y="1684553"/>
            <a:ext cx="3861984" cy="4649783"/>
            <a:chOff x="-1199535" y="1494290"/>
            <a:chExt cx="2607275" cy="39494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AC84DC-5DE9-8AC5-1859-01D3E931EF46}"/>
                </a:ext>
              </a:extLst>
            </p:cNvPr>
            <p:cNvSpPr/>
            <p:nvPr/>
          </p:nvSpPr>
          <p:spPr bwMode="auto">
            <a:xfrm>
              <a:off x="-1199535" y="1494290"/>
              <a:ext cx="2607275" cy="3949454"/>
            </a:xfrm>
            <a:prstGeom prst="rect">
              <a:avLst/>
            </a:prstGeom>
            <a:solidFill>
              <a:srgbClr val="F0F3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23AFE9-72E1-21D6-76B6-A1FE654ADC23}"/>
                </a:ext>
              </a:extLst>
            </p:cNvPr>
            <p:cNvSpPr/>
            <p:nvPr/>
          </p:nvSpPr>
          <p:spPr bwMode="auto">
            <a:xfrm>
              <a:off x="-1199535" y="1494291"/>
              <a:ext cx="2607275" cy="516885"/>
            </a:xfrm>
            <a:prstGeom prst="rect">
              <a:avLst/>
            </a:prstGeom>
            <a:solidFill>
              <a:srgbClr val="1071B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6699"/>
                </a:solidFill>
                <a:latin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2D03E1-216B-5357-1901-45F7BA694902}"/>
                </a:ext>
              </a:extLst>
            </p:cNvPr>
            <p:cNvSpPr txBox="1"/>
            <p:nvPr/>
          </p:nvSpPr>
          <p:spPr>
            <a:xfrm>
              <a:off x="-977085" y="1604042"/>
              <a:ext cx="2224469" cy="31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Mandatory CDL Downgrade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4A4F7C-D5D8-E8B2-ED7B-EF23900FD538}"/>
                </a:ext>
              </a:extLst>
            </p:cNvPr>
            <p:cNvSpPr txBox="1"/>
            <p:nvPr/>
          </p:nvSpPr>
          <p:spPr>
            <a:xfrm>
              <a:off x="-1035300" y="2165675"/>
              <a:ext cx="2267486" cy="308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Remove CLP or CDL privilege</a:t>
              </a:r>
              <a:r>
                <a:rPr lang="en-US" sz="1400">
                  <a:solidFill>
                    <a:srgbClr val="121A45"/>
                  </a:solidFill>
                </a:rPr>
                <a:t> within 60 days of </a:t>
              </a:r>
              <a:r>
                <a:rPr lang="en-US" sz="1400" b="1">
                  <a:solidFill>
                    <a:srgbClr val="0070BD"/>
                  </a:solidFill>
                </a:rPr>
                <a:t>being notified by FMCSA</a:t>
              </a:r>
              <a:r>
                <a:rPr lang="en-US" sz="1400"/>
                <a:t> of a driver’s prohibited status in the Clearinghouse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If </a:t>
              </a:r>
              <a:r>
                <a:rPr lang="en-US" sz="1400" b="1">
                  <a:solidFill>
                    <a:srgbClr val="0070BD"/>
                  </a:solidFill>
                </a:rPr>
                <a:t>notified by FMCSA </a:t>
              </a:r>
              <a:r>
                <a:rPr lang="en-US" sz="1400"/>
                <a:t>that a driver’s status changed to “not prohibited”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121A45"/>
                </a:buClr>
                <a:buFont typeface="Arial" panose="020B0604020202020204" pitchFamily="34" charset="0"/>
                <a:buChar char="•"/>
              </a:pPr>
              <a:r>
                <a:rPr lang="en-US" sz="1400"/>
                <a:t>Terminate CLP/CDL privilege removal process; or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Reinstate the previously-removed CLP/CLP privilege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/>
                <a:t>If </a:t>
              </a:r>
              <a:r>
                <a:rPr lang="en-US" sz="1400" b="1">
                  <a:solidFill>
                    <a:srgbClr val="0070BD"/>
                  </a:solidFill>
                </a:rPr>
                <a:t>notified by FMCSA </a:t>
              </a:r>
              <a:r>
                <a:rPr lang="en-US" sz="1400"/>
                <a:t>that a driver’s prohibited status was due to erroneous entry,</a:t>
              </a:r>
              <a:r>
                <a:rPr lang="en-US" sz="1400" b="1"/>
                <a:t> </a:t>
              </a:r>
              <a:r>
                <a:rPr lang="en-US" sz="1400"/>
                <a:t>reinstate as soon as possible and expunge driving record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1E7430-47DB-6014-F3AE-855D6A270D4C}"/>
              </a:ext>
            </a:extLst>
          </p:cNvPr>
          <p:cNvSpPr txBox="1"/>
          <p:nvPr/>
        </p:nvSpPr>
        <p:spPr>
          <a:xfrm>
            <a:off x="6879661" y="5378769"/>
            <a:ext cx="16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Beginning</a:t>
            </a:r>
          </a:p>
        </p:txBody>
      </p:sp>
      <p:pic>
        <p:nvPicPr>
          <p:cNvPr id="15" name="Picture 2" descr="Icon day date 4 february template calendar page Vector Image">
            <a:extLst>
              <a:ext uri="{FF2B5EF4-FFF2-40B4-BE49-F238E27FC236}">
                <a16:creationId xmlns:a16="http://schemas.microsoft.com/office/drawing/2014/main" id="{63BEE446-174C-26D6-A6D9-9C5740FA9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D2D3D5"/>
              </a:clrFrom>
              <a:clrTo>
                <a:srgbClr val="D2D3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18739" r="23730" b="29370"/>
          <a:stretch/>
        </p:blipFill>
        <p:spPr bwMode="auto">
          <a:xfrm>
            <a:off x="8410915" y="5250978"/>
            <a:ext cx="1121957" cy="11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412309-2A74-D895-5557-CEDA06D2B1CA}"/>
              </a:ext>
            </a:extLst>
          </p:cNvPr>
          <p:cNvSpPr/>
          <p:nvPr/>
        </p:nvSpPr>
        <p:spPr>
          <a:xfrm>
            <a:off x="8410929" y="5728806"/>
            <a:ext cx="1117242" cy="828263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3600" b="1" kern="0">
                <a:solidFill>
                  <a:srgbClr val="000000"/>
                </a:solidFill>
                <a:latin typeface="Calibri"/>
              </a:rPr>
              <a:t>18</a:t>
            </a:r>
          </a:p>
          <a:p>
            <a:pPr algn="ctr"/>
            <a:r>
              <a:rPr lang="en-US" kern="0">
                <a:solidFill>
                  <a:srgbClr val="000000"/>
                </a:solidFill>
                <a:latin typeface="Calibri"/>
              </a:rPr>
              <a:t>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88F642-08D6-235F-2AF7-076BBF9D565F}"/>
              </a:ext>
            </a:extLst>
          </p:cNvPr>
          <p:cNvSpPr txBox="1"/>
          <p:nvPr/>
        </p:nvSpPr>
        <p:spPr>
          <a:xfrm>
            <a:off x="8410914" y="5489505"/>
            <a:ext cx="1112557" cy="261610"/>
          </a:xfrm>
          <a:prstGeom prst="rect">
            <a:avLst/>
          </a:prstGeom>
          <a:solidFill>
            <a:srgbClr val="0194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endParaRPr lang="en-US" sz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203691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0A807-67D9-4429-A6CD-A548DADF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2593"/>
            <a:ext cx="11277600" cy="916609"/>
          </a:xfrm>
        </p:spPr>
        <p:txBody>
          <a:bodyPr/>
          <a:lstStyle/>
          <a:p>
            <a:r>
              <a:rPr lang="en-US" dirty="0"/>
              <a:t>Number of Currently Prohibited Drivers In Each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E0052-B40E-F8B1-553A-0D2A80315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B11644-94B6-7FF1-F956-96A67FF3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313949"/>
            <a:ext cx="11029950" cy="49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83F996-5E17-C1F2-D779-952A45CA2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CDL Downgrades: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DC029-62F7-EBBE-873B-146168A55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Google Shape;2369;p43">
            <a:extLst>
              <a:ext uri="{FF2B5EF4-FFF2-40B4-BE49-F238E27FC236}">
                <a16:creationId xmlns:a16="http://schemas.microsoft.com/office/drawing/2014/main" id="{034655B5-4048-544F-81D9-9774B440F1E0}"/>
              </a:ext>
            </a:extLst>
          </p:cNvPr>
          <p:cNvSpPr/>
          <p:nvPr/>
        </p:nvSpPr>
        <p:spPr>
          <a:xfrm>
            <a:off x="2799242" y="1621257"/>
            <a:ext cx="1508201" cy="1508201"/>
          </a:xfrm>
          <a:custGeom>
            <a:avLst/>
            <a:gdLst/>
            <a:ahLst/>
            <a:cxnLst/>
            <a:rect l="l" t="t" r="r" b="b"/>
            <a:pathLst>
              <a:path w="38160" h="38160" extrusionOk="0">
                <a:moveTo>
                  <a:pt x="19086" y="0"/>
                </a:moveTo>
                <a:cubicBezTo>
                  <a:pt x="13049" y="0"/>
                  <a:pt x="7489" y="2763"/>
                  <a:pt x="3846" y="7597"/>
                </a:cubicBezTo>
                <a:cubicBezTo>
                  <a:pt x="3715" y="7763"/>
                  <a:pt x="3751" y="8001"/>
                  <a:pt x="3917" y="8120"/>
                </a:cubicBezTo>
                <a:cubicBezTo>
                  <a:pt x="3986" y="8174"/>
                  <a:pt x="4068" y="8200"/>
                  <a:pt x="4150" y="8200"/>
                </a:cubicBezTo>
                <a:cubicBezTo>
                  <a:pt x="4267" y="8200"/>
                  <a:pt x="4383" y="8147"/>
                  <a:pt x="4453" y="8049"/>
                </a:cubicBezTo>
                <a:cubicBezTo>
                  <a:pt x="7953" y="3417"/>
                  <a:pt x="13287" y="762"/>
                  <a:pt x="19086" y="762"/>
                </a:cubicBezTo>
                <a:cubicBezTo>
                  <a:pt x="29182" y="762"/>
                  <a:pt x="37398" y="8978"/>
                  <a:pt x="37398" y="19074"/>
                </a:cubicBezTo>
                <a:cubicBezTo>
                  <a:pt x="37398" y="29183"/>
                  <a:pt x="29182" y="37398"/>
                  <a:pt x="19086" y="37398"/>
                </a:cubicBezTo>
                <a:cubicBezTo>
                  <a:pt x="8977" y="37398"/>
                  <a:pt x="762" y="29183"/>
                  <a:pt x="762" y="19074"/>
                </a:cubicBezTo>
                <a:cubicBezTo>
                  <a:pt x="762" y="18872"/>
                  <a:pt x="595" y="18693"/>
                  <a:pt x="381" y="18693"/>
                </a:cubicBezTo>
                <a:cubicBezTo>
                  <a:pt x="167" y="18693"/>
                  <a:pt x="0" y="18872"/>
                  <a:pt x="0" y="19074"/>
                </a:cubicBezTo>
                <a:cubicBezTo>
                  <a:pt x="0" y="29599"/>
                  <a:pt x="8561" y="38160"/>
                  <a:pt x="19086" y="38160"/>
                </a:cubicBezTo>
                <a:cubicBezTo>
                  <a:pt x="29599" y="38160"/>
                  <a:pt x="38160" y="29599"/>
                  <a:pt x="38160" y="19074"/>
                </a:cubicBezTo>
                <a:cubicBezTo>
                  <a:pt x="38160" y="8561"/>
                  <a:pt x="29599" y="0"/>
                  <a:pt x="19086" y="0"/>
                </a:cubicBezTo>
                <a:close/>
              </a:path>
            </a:pathLst>
          </a:custGeom>
          <a:solidFill>
            <a:srgbClr val="B3C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2370;p43">
            <a:extLst>
              <a:ext uri="{FF2B5EF4-FFF2-40B4-BE49-F238E27FC236}">
                <a16:creationId xmlns:a16="http://schemas.microsoft.com/office/drawing/2014/main" id="{9BA40DB5-D808-4F4B-9F71-AF0E377A7E02}"/>
              </a:ext>
            </a:extLst>
          </p:cNvPr>
          <p:cNvSpPr/>
          <p:nvPr/>
        </p:nvSpPr>
        <p:spPr>
          <a:xfrm>
            <a:off x="3538481" y="3099302"/>
            <a:ext cx="30156" cy="374165"/>
          </a:xfrm>
          <a:custGeom>
            <a:avLst/>
            <a:gdLst/>
            <a:ahLst/>
            <a:cxnLst/>
            <a:rect l="l" t="t" r="r" b="b"/>
            <a:pathLst>
              <a:path w="763" h="9467" extrusionOk="0">
                <a:moveTo>
                  <a:pt x="382" y="1"/>
                </a:moveTo>
                <a:cubicBezTo>
                  <a:pt x="168" y="1"/>
                  <a:pt x="1" y="168"/>
                  <a:pt x="1" y="382"/>
                </a:cubicBezTo>
                <a:lnTo>
                  <a:pt x="1" y="9085"/>
                </a:lnTo>
                <a:cubicBezTo>
                  <a:pt x="1" y="9300"/>
                  <a:pt x="168" y="9466"/>
                  <a:pt x="382" y="9466"/>
                </a:cubicBezTo>
                <a:cubicBezTo>
                  <a:pt x="584" y="9466"/>
                  <a:pt x="763" y="9300"/>
                  <a:pt x="763" y="9085"/>
                </a:cubicBezTo>
                <a:lnTo>
                  <a:pt x="763" y="382"/>
                </a:lnTo>
                <a:cubicBezTo>
                  <a:pt x="763" y="168"/>
                  <a:pt x="584" y="1"/>
                  <a:pt x="382" y="1"/>
                </a:cubicBezTo>
                <a:close/>
              </a:path>
            </a:pathLst>
          </a:custGeom>
          <a:solidFill>
            <a:srgbClr val="B3C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2381;p43">
            <a:extLst>
              <a:ext uri="{FF2B5EF4-FFF2-40B4-BE49-F238E27FC236}">
                <a16:creationId xmlns:a16="http://schemas.microsoft.com/office/drawing/2014/main" id="{EE3F6A1B-4DEC-FA4A-B3B1-FBFA126466DD}"/>
              </a:ext>
            </a:extLst>
          </p:cNvPr>
          <p:cNvSpPr/>
          <p:nvPr/>
        </p:nvSpPr>
        <p:spPr>
          <a:xfrm>
            <a:off x="2870739" y="1703187"/>
            <a:ext cx="1422594" cy="1353824"/>
          </a:xfrm>
          <a:custGeom>
            <a:avLst/>
            <a:gdLst/>
            <a:ahLst/>
            <a:cxnLst/>
            <a:rect l="l" t="t" r="r" b="b"/>
            <a:pathLst>
              <a:path w="35994" h="34254" extrusionOk="0">
                <a:moveTo>
                  <a:pt x="17221" y="0"/>
                </a:moveTo>
                <a:cubicBezTo>
                  <a:pt x="12717" y="0"/>
                  <a:pt x="8219" y="1761"/>
                  <a:pt x="4859" y="5262"/>
                </a:cubicBezTo>
                <a:cubicBezTo>
                  <a:pt x="1692" y="8560"/>
                  <a:pt x="1" y="12905"/>
                  <a:pt x="84" y="17477"/>
                </a:cubicBezTo>
                <a:cubicBezTo>
                  <a:pt x="179" y="22061"/>
                  <a:pt x="2049" y="26324"/>
                  <a:pt x="5359" y="29491"/>
                </a:cubicBezTo>
                <a:cubicBezTo>
                  <a:pt x="8633" y="32634"/>
                  <a:pt x="12931" y="34253"/>
                  <a:pt x="17253" y="34253"/>
                </a:cubicBezTo>
                <a:cubicBezTo>
                  <a:pt x="20611" y="34253"/>
                  <a:pt x="23980" y="33277"/>
                  <a:pt x="26885" y="31289"/>
                </a:cubicBezTo>
                <a:lnTo>
                  <a:pt x="26695" y="31015"/>
                </a:lnTo>
                <a:cubicBezTo>
                  <a:pt x="23841" y="32968"/>
                  <a:pt x="20536" y="33925"/>
                  <a:pt x="17244" y="33925"/>
                </a:cubicBezTo>
                <a:cubicBezTo>
                  <a:pt x="13009" y="33925"/>
                  <a:pt x="8794" y="32341"/>
                  <a:pt x="5585" y="29253"/>
                </a:cubicBezTo>
                <a:cubicBezTo>
                  <a:pt x="2346" y="26145"/>
                  <a:pt x="513" y="21966"/>
                  <a:pt x="418" y="17477"/>
                </a:cubicBezTo>
                <a:cubicBezTo>
                  <a:pt x="322" y="12989"/>
                  <a:pt x="1989" y="8726"/>
                  <a:pt x="5097" y="5488"/>
                </a:cubicBezTo>
                <a:cubicBezTo>
                  <a:pt x="8391" y="2053"/>
                  <a:pt x="12806" y="324"/>
                  <a:pt x="17227" y="324"/>
                </a:cubicBezTo>
                <a:cubicBezTo>
                  <a:pt x="21417" y="324"/>
                  <a:pt x="25611" y="1877"/>
                  <a:pt x="28862" y="5000"/>
                </a:cubicBezTo>
                <a:cubicBezTo>
                  <a:pt x="34398" y="10322"/>
                  <a:pt x="35636" y="18692"/>
                  <a:pt x="31874" y="25371"/>
                </a:cubicBezTo>
                <a:lnTo>
                  <a:pt x="32160" y="25526"/>
                </a:lnTo>
                <a:cubicBezTo>
                  <a:pt x="35993" y="18728"/>
                  <a:pt x="34731" y="10191"/>
                  <a:pt x="29088" y="4773"/>
                </a:cubicBezTo>
                <a:cubicBezTo>
                  <a:pt x="25772" y="1585"/>
                  <a:pt x="21494" y="0"/>
                  <a:pt x="17221" y="0"/>
                </a:cubicBezTo>
                <a:close/>
              </a:path>
            </a:pathLst>
          </a:custGeom>
          <a:solidFill>
            <a:srgbClr val="B3C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2382;p43">
            <a:extLst>
              <a:ext uri="{FF2B5EF4-FFF2-40B4-BE49-F238E27FC236}">
                <a16:creationId xmlns:a16="http://schemas.microsoft.com/office/drawing/2014/main" id="{3AFE2EA4-45A4-BA47-A84A-A5499C797AA6}"/>
              </a:ext>
            </a:extLst>
          </p:cNvPr>
          <p:cNvSpPr txBox="1"/>
          <p:nvPr/>
        </p:nvSpPr>
        <p:spPr>
          <a:xfrm>
            <a:off x="2482899" y="3968075"/>
            <a:ext cx="2311112" cy="225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SDLAs with legislative authority </a:t>
            </a:r>
            <a:r>
              <a:rPr lang="en-US" sz="1300" i="1">
                <a:solidFill>
                  <a:srgbClr val="262626"/>
                </a:solidFill>
              </a:rPr>
              <a:t>may</a:t>
            </a:r>
            <a:r>
              <a:rPr lang="en-US" sz="1300">
                <a:solidFill>
                  <a:srgbClr val="262626"/>
                </a:solidFill>
              </a:rPr>
              <a:t> begin downgrading CDLs for drivers with a “prohibited” Clearinghouse status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Pull Prohibited Drivers Report to identify prohibited drivers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Pull Driver Status Change Report to track reinstatements</a:t>
            </a:r>
          </a:p>
        </p:txBody>
      </p:sp>
      <p:sp>
        <p:nvSpPr>
          <p:cNvPr id="11" name="Google Shape;2403;p43">
            <a:extLst>
              <a:ext uri="{FF2B5EF4-FFF2-40B4-BE49-F238E27FC236}">
                <a16:creationId xmlns:a16="http://schemas.microsoft.com/office/drawing/2014/main" id="{57E8C4B6-6D82-8040-B54B-6DF54C87ED4C}"/>
              </a:ext>
            </a:extLst>
          </p:cNvPr>
          <p:cNvSpPr/>
          <p:nvPr/>
        </p:nvSpPr>
        <p:spPr>
          <a:xfrm>
            <a:off x="5298466" y="1621257"/>
            <a:ext cx="1508675" cy="1508201"/>
          </a:xfrm>
          <a:custGeom>
            <a:avLst/>
            <a:gdLst/>
            <a:ahLst/>
            <a:cxnLst/>
            <a:rect l="l" t="t" r="r" b="b"/>
            <a:pathLst>
              <a:path w="38172" h="38160" extrusionOk="0">
                <a:moveTo>
                  <a:pt x="19086" y="0"/>
                </a:moveTo>
                <a:cubicBezTo>
                  <a:pt x="13050" y="0"/>
                  <a:pt x="7490" y="2763"/>
                  <a:pt x="3846" y="7597"/>
                </a:cubicBezTo>
                <a:cubicBezTo>
                  <a:pt x="3727" y="7763"/>
                  <a:pt x="3751" y="8001"/>
                  <a:pt x="3930" y="8120"/>
                </a:cubicBezTo>
                <a:cubicBezTo>
                  <a:pt x="3998" y="8174"/>
                  <a:pt x="4079" y="8200"/>
                  <a:pt x="4159" y="8200"/>
                </a:cubicBezTo>
                <a:cubicBezTo>
                  <a:pt x="4274" y="8200"/>
                  <a:pt x="4388" y="8147"/>
                  <a:pt x="4465" y="8049"/>
                </a:cubicBezTo>
                <a:cubicBezTo>
                  <a:pt x="7954" y="3417"/>
                  <a:pt x="13288" y="762"/>
                  <a:pt x="19086" y="762"/>
                </a:cubicBezTo>
                <a:cubicBezTo>
                  <a:pt x="29183" y="762"/>
                  <a:pt x="37410" y="8978"/>
                  <a:pt x="37410" y="19074"/>
                </a:cubicBezTo>
                <a:cubicBezTo>
                  <a:pt x="37410" y="29183"/>
                  <a:pt x="29183" y="37398"/>
                  <a:pt x="19086" y="37398"/>
                </a:cubicBezTo>
                <a:cubicBezTo>
                  <a:pt x="8990" y="37398"/>
                  <a:pt x="774" y="29183"/>
                  <a:pt x="774" y="19074"/>
                </a:cubicBezTo>
                <a:cubicBezTo>
                  <a:pt x="774" y="18872"/>
                  <a:pt x="596" y="18693"/>
                  <a:pt x="382" y="18693"/>
                </a:cubicBezTo>
                <a:cubicBezTo>
                  <a:pt x="179" y="18693"/>
                  <a:pt x="1" y="18872"/>
                  <a:pt x="1" y="19074"/>
                </a:cubicBezTo>
                <a:cubicBezTo>
                  <a:pt x="1" y="29599"/>
                  <a:pt x="8561" y="38160"/>
                  <a:pt x="19086" y="38160"/>
                </a:cubicBezTo>
                <a:cubicBezTo>
                  <a:pt x="29611" y="38160"/>
                  <a:pt x="38172" y="29599"/>
                  <a:pt x="38172" y="19074"/>
                </a:cubicBezTo>
                <a:cubicBezTo>
                  <a:pt x="38172" y="8561"/>
                  <a:pt x="29611" y="0"/>
                  <a:pt x="19086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2404;p43">
            <a:extLst>
              <a:ext uri="{FF2B5EF4-FFF2-40B4-BE49-F238E27FC236}">
                <a16:creationId xmlns:a16="http://schemas.microsoft.com/office/drawing/2014/main" id="{8A5D88BB-1044-CD40-8486-E912D1D8805E}"/>
              </a:ext>
            </a:extLst>
          </p:cNvPr>
          <p:cNvSpPr/>
          <p:nvPr/>
        </p:nvSpPr>
        <p:spPr>
          <a:xfrm>
            <a:off x="6037744" y="3099302"/>
            <a:ext cx="30156" cy="374165"/>
          </a:xfrm>
          <a:custGeom>
            <a:avLst/>
            <a:gdLst/>
            <a:ahLst/>
            <a:cxnLst/>
            <a:rect l="l" t="t" r="r" b="b"/>
            <a:pathLst>
              <a:path w="763" h="9467" extrusionOk="0">
                <a:moveTo>
                  <a:pt x="381" y="1"/>
                </a:moveTo>
                <a:cubicBezTo>
                  <a:pt x="167" y="1"/>
                  <a:pt x="0" y="168"/>
                  <a:pt x="0" y="382"/>
                </a:cubicBezTo>
                <a:lnTo>
                  <a:pt x="0" y="9085"/>
                </a:lnTo>
                <a:cubicBezTo>
                  <a:pt x="0" y="9300"/>
                  <a:pt x="167" y="9466"/>
                  <a:pt x="381" y="9466"/>
                </a:cubicBezTo>
                <a:cubicBezTo>
                  <a:pt x="596" y="9466"/>
                  <a:pt x="762" y="9300"/>
                  <a:pt x="762" y="9085"/>
                </a:cubicBezTo>
                <a:lnTo>
                  <a:pt x="762" y="382"/>
                </a:lnTo>
                <a:cubicBezTo>
                  <a:pt x="762" y="168"/>
                  <a:pt x="596" y="1"/>
                  <a:pt x="381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2417;p43">
            <a:extLst>
              <a:ext uri="{FF2B5EF4-FFF2-40B4-BE49-F238E27FC236}">
                <a16:creationId xmlns:a16="http://schemas.microsoft.com/office/drawing/2014/main" id="{89545A8E-6179-394E-8D66-4F74A8AE2975}"/>
              </a:ext>
            </a:extLst>
          </p:cNvPr>
          <p:cNvSpPr/>
          <p:nvPr/>
        </p:nvSpPr>
        <p:spPr>
          <a:xfrm>
            <a:off x="5371859" y="1703187"/>
            <a:ext cx="1423068" cy="1353824"/>
          </a:xfrm>
          <a:custGeom>
            <a:avLst/>
            <a:gdLst/>
            <a:ahLst/>
            <a:cxnLst/>
            <a:rect l="l" t="t" r="r" b="b"/>
            <a:pathLst>
              <a:path w="36006" h="34254" extrusionOk="0">
                <a:moveTo>
                  <a:pt x="17222" y="0"/>
                </a:moveTo>
                <a:cubicBezTo>
                  <a:pt x="12717" y="0"/>
                  <a:pt x="8219" y="1761"/>
                  <a:pt x="4859" y="5262"/>
                </a:cubicBezTo>
                <a:cubicBezTo>
                  <a:pt x="1692" y="8560"/>
                  <a:pt x="1" y="12905"/>
                  <a:pt x="96" y="17477"/>
                </a:cubicBezTo>
                <a:cubicBezTo>
                  <a:pt x="191" y="22061"/>
                  <a:pt x="2061" y="26324"/>
                  <a:pt x="5359" y="29491"/>
                </a:cubicBezTo>
                <a:cubicBezTo>
                  <a:pt x="8633" y="32634"/>
                  <a:pt x="12931" y="34253"/>
                  <a:pt x="17253" y="34253"/>
                </a:cubicBezTo>
                <a:cubicBezTo>
                  <a:pt x="20611" y="34253"/>
                  <a:pt x="23980" y="33277"/>
                  <a:pt x="26885" y="31289"/>
                </a:cubicBezTo>
                <a:lnTo>
                  <a:pt x="26707" y="31015"/>
                </a:lnTo>
                <a:cubicBezTo>
                  <a:pt x="23853" y="32968"/>
                  <a:pt x="20548" y="33925"/>
                  <a:pt x="17255" y="33925"/>
                </a:cubicBezTo>
                <a:cubicBezTo>
                  <a:pt x="13018" y="33925"/>
                  <a:pt x="8800" y="32341"/>
                  <a:pt x="5585" y="29253"/>
                </a:cubicBezTo>
                <a:cubicBezTo>
                  <a:pt x="2346" y="26145"/>
                  <a:pt x="513" y="21966"/>
                  <a:pt x="418" y="17477"/>
                </a:cubicBezTo>
                <a:cubicBezTo>
                  <a:pt x="334" y="12989"/>
                  <a:pt x="1989" y="8726"/>
                  <a:pt x="5097" y="5488"/>
                </a:cubicBezTo>
                <a:cubicBezTo>
                  <a:pt x="8392" y="2053"/>
                  <a:pt x="12807" y="324"/>
                  <a:pt x="17229" y="324"/>
                </a:cubicBezTo>
                <a:cubicBezTo>
                  <a:pt x="21420" y="324"/>
                  <a:pt x="25618" y="1877"/>
                  <a:pt x="28874" y="5000"/>
                </a:cubicBezTo>
                <a:cubicBezTo>
                  <a:pt x="34398" y="10322"/>
                  <a:pt x="35648" y="18692"/>
                  <a:pt x="31886" y="25371"/>
                </a:cubicBezTo>
                <a:lnTo>
                  <a:pt x="32172" y="25526"/>
                </a:lnTo>
                <a:cubicBezTo>
                  <a:pt x="36005" y="18728"/>
                  <a:pt x="34743" y="10191"/>
                  <a:pt x="29100" y="4773"/>
                </a:cubicBezTo>
                <a:cubicBezTo>
                  <a:pt x="25778" y="1585"/>
                  <a:pt x="21497" y="0"/>
                  <a:pt x="1722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2418;p43">
            <a:extLst>
              <a:ext uri="{FF2B5EF4-FFF2-40B4-BE49-F238E27FC236}">
                <a16:creationId xmlns:a16="http://schemas.microsoft.com/office/drawing/2014/main" id="{4CF4B86F-F644-D740-B75B-D0732829C5D7}"/>
              </a:ext>
            </a:extLst>
          </p:cNvPr>
          <p:cNvSpPr txBox="1"/>
          <p:nvPr/>
        </p:nvSpPr>
        <p:spPr>
          <a:xfrm>
            <a:off x="4982359" y="3968075"/>
            <a:ext cx="2140886" cy="225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SDLAs </a:t>
            </a:r>
            <a:r>
              <a:rPr lang="en-US" sz="1300" i="1">
                <a:solidFill>
                  <a:srgbClr val="262626"/>
                </a:solidFill>
              </a:rPr>
              <a:t>must</a:t>
            </a:r>
            <a:r>
              <a:rPr lang="en-US" sz="1300">
                <a:solidFill>
                  <a:srgbClr val="262626"/>
                </a:solidFill>
              </a:rPr>
              <a:t> downgrade CDLs for drivers with a “prohibited” Clearinghouse status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Within 60 days from FMCSA notification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Includes all historic prohibitions (violations entered since January 6, 2020, still open) – SDLAs must pull report</a:t>
            </a:r>
          </a:p>
        </p:txBody>
      </p:sp>
      <p:sp>
        <p:nvSpPr>
          <p:cNvPr id="15" name="Google Shape;2422;p43">
            <a:extLst>
              <a:ext uri="{FF2B5EF4-FFF2-40B4-BE49-F238E27FC236}">
                <a16:creationId xmlns:a16="http://schemas.microsoft.com/office/drawing/2014/main" id="{2019414B-CA0F-6549-A3A7-0B398CACC979}"/>
              </a:ext>
            </a:extLst>
          </p:cNvPr>
          <p:cNvSpPr/>
          <p:nvPr/>
        </p:nvSpPr>
        <p:spPr>
          <a:xfrm>
            <a:off x="7778855" y="1621257"/>
            <a:ext cx="1508201" cy="1508201"/>
          </a:xfrm>
          <a:custGeom>
            <a:avLst/>
            <a:gdLst/>
            <a:ahLst/>
            <a:cxnLst/>
            <a:rect l="l" t="t" r="r" b="b"/>
            <a:pathLst>
              <a:path w="38160" h="38160" extrusionOk="0">
                <a:moveTo>
                  <a:pt x="19074" y="0"/>
                </a:moveTo>
                <a:cubicBezTo>
                  <a:pt x="13038" y="0"/>
                  <a:pt x="7489" y="2763"/>
                  <a:pt x="3846" y="7597"/>
                </a:cubicBezTo>
                <a:cubicBezTo>
                  <a:pt x="3715" y="7763"/>
                  <a:pt x="3751" y="8001"/>
                  <a:pt x="3918" y="8120"/>
                </a:cubicBezTo>
                <a:cubicBezTo>
                  <a:pt x="3986" y="8174"/>
                  <a:pt x="4067" y="8200"/>
                  <a:pt x="4147" y="8200"/>
                </a:cubicBezTo>
                <a:cubicBezTo>
                  <a:pt x="4262" y="8200"/>
                  <a:pt x="4376" y="8147"/>
                  <a:pt x="4453" y="8049"/>
                </a:cubicBezTo>
                <a:cubicBezTo>
                  <a:pt x="7954" y="3417"/>
                  <a:pt x="13276" y="762"/>
                  <a:pt x="19074" y="762"/>
                </a:cubicBezTo>
                <a:cubicBezTo>
                  <a:pt x="29183" y="762"/>
                  <a:pt x="37398" y="8978"/>
                  <a:pt x="37398" y="19074"/>
                </a:cubicBezTo>
                <a:cubicBezTo>
                  <a:pt x="37398" y="29183"/>
                  <a:pt x="29183" y="37398"/>
                  <a:pt x="19074" y="37398"/>
                </a:cubicBezTo>
                <a:cubicBezTo>
                  <a:pt x="8978" y="37398"/>
                  <a:pt x="762" y="29183"/>
                  <a:pt x="762" y="19074"/>
                </a:cubicBezTo>
                <a:cubicBezTo>
                  <a:pt x="762" y="18872"/>
                  <a:pt x="584" y="18693"/>
                  <a:pt x="381" y="18693"/>
                </a:cubicBezTo>
                <a:cubicBezTo>
                  <a:pt x="167" y="18693"/>
                  <a:pt x="0" y="18872"/>
                  <a:pt x="0" y="19074"/>
                </a:cubicBezTo>
                <a:cubicBezTo>
                  <a:pt x="0" y="29599"/>
                  <a:pt x="8549" y="38160"/>
                  <a:pt x="19074" y="38160"/>
                </a:cubicBezTo>
                <a:cubicBezTo>
                  <a:pt x="29599" y="38160"/>
                  <a:pt x="38160" y="29599"/>
                  <a:pt x="38160" y="19074"/>
                </a:cubicBezTo>
                <a:cubicBezTo>
                  <a:pt x="38160" y="8561"/>
                  <a:pt x="29599" y="0"/>
                  <a:pt x="19074" y="0"/>
                </a:cubicBezTo>
                <a:close/>
              </a:path>
            </a:pathLst>
          </a:custGeom>
          <a:solidFill>
            <a:srgbClr val="121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423;p43">
            <a:extLst>
              <a:ext uri="{FF2B5EF4-FFF2-40B4-BE49-F238E27FC236}">
                <a16:creationId xmlns:a16="http://schemas.microsoft.com/office/drawing/2014/main" id="{9E64CDC0-5C7E-1F4A-9610-8AEE02991CC0}"/>
              </a:ext>
            </a:extLst>
          </p:cNvPr>
          <p:cNvSpPr/>
          <p:nvPr/>
        </p:nvSpPr>
        <p:spPr>
          <a:xfrm>
            <a:off x="8517659" y="3099302"/>
            <a:ext cx="30156" cy="374165"/>
          </a:xfrm>
          <a:custGeom>
            <a:avLst/>
            <a:gdLst/>
            <a:ahLst/>
            <a:cxnLst/>
            <a:rect l="l" t="t" r="r" b="b"/>
            <a:pathLst>
              <a:path w="763" h="9467" extrusionOk="0">
                <a:moveTo>
                  <a:pt x="381" y="1"/>
                </a:moveTo>
                <a:cubicBezTo>
                  <a:pt x="167" y="1"/>
                  <a:pt x="0" y="168"/>
                  <a:pt x="0" y="382"/>
                </a:cubicBezTo>
                <a:lnTo>
                  <a:pt x="0" y="9085"/>
                </a:lnTo>
                <a:cubicBezTo>
                  <a:pt x="0" y="9300"/>
                  <a:pt x="167" y="9466"/>
                  <a:pt x="381" y="9466"/>
                </a:cubicBezTo>
                <a:cubicBezTo>
                  <a:pt x="596" y="9466"/>
                  <a:pt x="762" y="9300"/>
                  <a:pt x="762" y="9085"/>
                </a:cubicBezTo>
                <a:lnTo>
                  <a:pt x="762" y="382"/>
                </a:lnTo>
                <a:cubicBezTo>
                  <a:pt x="762" y="168"/>
                  <a:pt x="596" y="1"/>
                  <a:pt x="381" y="1"/>
                </a:cubicBezTo>
                <a:close/>
              </a:path>
            </a:pathLst>
          </a:custGeom>
          <a:solidFill>
            <a:srgbClr val="121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2439;p43">
            <a:extLst>
              <a:ext uri="{FF2B5EF4-FFF2-40B4-BE49-F238E27FC236}">
                <a16:creationId xmlns:a16="http://schemas.microsoft.com/office/drawing/2014/main" id="{28FBFC0D-747E-0E4A-BF69-9ED72F71408A}"/>
              </a:ext>
            </a:extLst>
          </p:cNvPr>
          <p:cNvSpPr/>
          <p:nvPr/>
        </p:nvSpPr>
        <p:spPr>
          <a:xfrm>
            <a:off x="7851774" y="1703187"/>
            <a:ext cx="1423068" cy="1353824"/>
          </a:xfrm>
          <a:custGeom>
            <a:avLst/>
            <a:gdLst/>
            <a:ahLst/>
            <a:cxnLst/>
            <a:rect l="l" t="t" r="r" b="b"/>
            <a:pathLst>
              <a:path w="36006" h="34254" extrusionOk="0">
                <a:moveTo>
                  <a:pt x="17224" y="0"/>
                </a:moveTo>
                <a:cubicBezTo>
                  <a:pt x="12720" y="0"/>
                  <a:pt x="8225" y="1761"/>
                  <a:pt x="4871" y="5262"/>
                </a:cubicBezTo>
                <a:cubicBezTo>
                  <a:pt x="1692" y="8560"/>
                  <a:pt x="1" y="12905"/>
                  <a:pt x="96" y="17477"/>
                </a:cubicBezTo>
                <a:cubicBezTo>
                  <a:pt x="191" y="22061"/>
                  <a:pt x="2061" y="26324"/>
                  <a:pt x="5359" y="29491"/>
                </a:cubicBezTo>
                <a:cubicBezTo>
                  <a:pt x="8633" y="32634"/>
                  <a:pt x="12931" y="34253"/>
                  <a:pt x="17253" y="34253"/>
                </a:cubicBezTo>
                <a:cubicBezTo>
                  <a:pt x="20611" y="34253"/>
                  <a:pt x="23980" y="33277"/>
                  <a:pt x="26885" y="31289"/>
                </a:cubicBezTo>
                <a:lnTo>
                  <a:pt x="26707" y="31015"/>
                </a:lnTo>
                <a:cubicBezTo>
                  <a:pt x="23853" y="32968"/>
                  <a:pt x="20548" y="33925"/>
                  <a:pt x="17255" y="33925"/>
                </a:cubicBezTo>
                <a:cubicBezTo>
                  <a:pt x="13018" y="33925"/>
                  <a:pt x="8800" y="32341"/>
                  <a:pt x="5585" y="29253"/>
                </a:cubicBezTo>
                <a:cubicBezTo>
                  <a:pt x="2346" y="26145"/>
                  <a:pt x="513" y="21966"/>
                  <a:pt x="418" y="17477"/>
                </a:cubicBezTo>
                <a:cubicBezTo>
                  <a:pt x="334" y="12989"/>
                  <a:pt x="1989" y="8726"/>
                  <a:pt x="5097" y="5488"/>
                </a:cubicBezTo>
                <a:cubicBezTo>
                  <a:pt x="8398" y="2053"/>
                  <a:pt x="12812" y="324"/>
                  <a:pt x="17233" y="324"/>
                </a:cubicBezTo>
                <a:cubicBezTo>
                  <a:pt x="21423" y="324"/>
                  <a:pt x="25618" y="1877"/>
                  <a:pt x="28874" y="5000"/>
                </a:cubicBezTo>
                <a:cubicBezTo>
                  <a:pt x="34410" y="10322"/>
                  <a:pt x="35648" y="18692"/>
                  <a:pt x="31886" y="25371"/>
                </a:cubicBezTo>
                <a:lnTo>
                  <a:pt x="32172" y="25526"/>
                </a:lnTo>
                <a:cubicBezTo>
                  <a:pt x="36005" y="18728"/>
                  <a:pt x="34743" y="10191"/>
                  <a:pt x="29100" y="4773"/>
                </a:cubicBezTo>
                <a:cubicBezTo>
                  <a:pt x="25778" y="1585"/>
                  <a:pt x="21497" y="0"/>
                  <a:pt x="17224" y="0"/>
                </a:cubicBezTo>
                <a:close/>
              </a:path>
            </a:pathLst>
          </a:custGeom>
          <a:solidFill>
            <a:srgbClr val="121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440;p43">
            <a:extLst>
              <a:ext uri="{FF2B5EF4-FFF2-40B4-BE49-F238E27FC236}">
                <a16:creationId xmlns:a16="http://schemas.microsoft.com/office/drawing/2014/main" id="{20D12A0F-25B7-4246-A3D9-FAFBA0B1E153}"/>
              </a:ext>
            </a:extLst>
          </p:cNvPr>
          <p:cNvSpPr txBox="1"/>
          <p:nvPr/>
        </p:nvSpPr>
        <p:spPr>
          <a:xfrm>
            <a:off x="7462295" y="3968075"/>
            <a:ext cx="2265905" cy="2407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SDLAs must continue to downgrade CDLs for drivers with a “prohibited” Clearinghouse status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Within 60 days from FMCSA notification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262626"/>
                </a:solidFill>
              </a:rPr>
              <a:t>Once State backlog is cleared, will only need to address new/current prohibitions</a:t>
            </a:r>
          </a:p>
        </p:txBody>
      </p:sp>
      <p:sp>
        <p:nvSpPr>
          <p:cNvPr id="19" name="Google Shape;2368;p43">
            <a:extLst>
              <a:ext uri="{FF2B5EF4-FFF2-40B4-BE49-F238E27FC236}">
                <a16:creationId xmlns:a16="http://schemas.microsoft.com/office/drawing/2014/main" id="{08B3D035-A195-0B47-850A-83814186B5F9}"/>
              </a:ext>
            </a:extLst>
          </p:cNvPr>
          <p:cNvSpPr/>
          <p:nvPr/>
        </p:nvSpPr>
        <p:spPr>
          <a:xfrm>
            <a:off x="2236907" y="3350114"/>
            <a:ext cx="2557104" cy="545514"/>
          </a:xfrm>
          <a:custGeom>
            <a:avLst/>
            <a:gdLst/>
            <a:ahLst/>
            <a:cxnLst/>
            <a:rect l="l" t="t" r="r" b="b"/>
            <a:pathLst>
              <a:path w="64699" h="10622" extrusionOk="0">
                <a:moveTo>
                  <a:pt x="3977" y="1"/>
                </a:moveTo>
                <a:cubicBezTo>
                  <a:pt x="1786" y="1"/>
                  <a:pt x="0" y="2382"/>
                  <a:pt x="0" y="5311"/>
                </a:cubicBezTo>
                <a:cubicBezTo>
                  <a:pt x="0" y="8228"/>
                  <a:pt x="1786" y="10621"/>
                  <a:pt x="3977" y="10621"/>
                </a:cubicBezTo>
                <a:lnTo>
                  <a:pt x="64699" y="10621"/>
                </a:lnTo>
                <a:lnTo>
                  <a:pt x="64699" y="1"/>
                </a:lnTo>
                <a:close/>
              </a:path>
            </a:pathLst>
          </a:custGeom>
          <a:solidFill>
            <a:srgbClr val="EBF3F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500" b="1">
                <a:ea typeface="Fira Sans Extra Condensed Medium"/>
                <a:cs typeface="Fira Sans Extra Condensed Medium"/>
                <a:sym typeface="Fira Sans Extra Condensed Medium"/>
              </a:rPr>
              <a:t>Pre-Compliance Date </a:t>
            </a:r>
            <a:endParaRPr sz="1500" b="1"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0" name="Google Shape;2402;p43">
            <a:extLst>
              <a:ext uri="{FF2B5EF4-FFF2-40B4-BE49-F238E27FC236}">
                <a16:creationId xmlns:a16="http://schemas.microsoft.com/office/drawing/2014/main" id="{03ED0DC9-714D-BA45-BE8A-850303771D0E}"/>
              </a:ext>
            </a:extLst>
          </p:cNvPr>
          <p:cNvSpPr/>
          <p:nvPr/>
        </p:nvSpPr>
        <p:spPr>
          <a:xfrm>
            <a:off x="4774270" y="3350114"/>
            <a:ext cx="2557104" cy="545514"/>
          </a:xfrm>
          <a:custGeom>
            <a:avLst/>
            <a:gdLst/>
            <a:ahLst/>
            <a:cxnLst/>
            <a:rect l="l" t="t" r="r" b="b"/>
            <a:pathLst>
              <a:path w="64699" h="10622" extrusionOk="0">
                <a:moveTo>
                  <a:pt x="0" y="1"/>
                </a:moveTo>
                <a:lnTo>
                  <a:pt x="0" y="10621"/>
                </a:lnTo>
                <a:lnTo>
                  <a:pt x="64699" y="10621"/>
                </a:lnTo>
                <a:lnTo>
                  <a:pt x="64699" y="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500" b="1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Compliance Date </a:t>
            </a:r>
            <a:r>
              <a:rPr lang="en-US" sz="1500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(November 18, 2024) </a:t>
            </a:r>
            <a:endParaRPr sz="1500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" name="Google Shape;2421;p43">
            <a:extLst>
              <a:ext uri="{FF2B5EF4-FFF2-40B4-BE49-F238E27FC236}">
                <a16:creationId xmlns:a16="http://schemas.microsoft.com/office/drawing/2014/main" id="{9B48B924-0144-0343-A781-048E6AC733E3}"/>
              </a:ext>
            </a:extLst>
          </p:cNvPr>
          <p:cNvSpPr/>
          <p:nvPr/>
        </p:nvSpPr>
        <p:spPr>
          <a:xfrm>
            <a:off x="7332283" y="3350114"/>
            <a:ext cx="2557104" cy="545514"/>
          </a:xfrm>
          <a:custGeom>
            <a:avLst/>
            <a:gdLst/>
            <a:ahLst/>
            <a:cxnLst/>
            <a:rect l="l" t="t" r="r" b="b"/>
            <a:pathLst>
              <a:path w="64699" h="10622" extrusionOk="0">
                <a:moveTo>
                  <a:pt x="0" y="1"/>
                </a:moveTo>
                <a:lnTo>
                  <a:pt x="0" y="10621"/>
                </a:lnTo>
                <a:lnTo>
                  <a:pt x="60722" y="10621"/>
                </a:lnTo>
                <a:cubicBezTo>
                  <a:pt x="62901" y="10621"/>
                  <a:pt x="64699" y="8228"/>
                  <a:pt x="64699" y="5311"/>
                </a:cubicBezTo>
                <a:cubicBezTo>
                  <a:pt x="64699" y="2382"/>
                  <a:pt x="62901" y="1"/>
                  <a:pt x="60722" y="1"/>
                </a:cubicBezTo>
                <a:close/>
              </a:path>
            </a:pathLst>
          </a:custGeom>
          <a:solidFill>
            <a:srgbClr val="121A4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500" b="1">
                <a:solidFill>
                  <a:srgbClr val="FFFFFF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Post-Compliance Date </a:t>
            </a:r>
            <a:endParaRPr sz="1500" b="1">
              <a:solidFill>
                <a:srgbClr val="FFFFFF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5902889-98FD-1442-84BA-8A59C7EB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8534" y="1892789"/>
            <a:ext cx="949266" cy="94926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8BE33AA-237E-FC40-818A-EB0B4432D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2953" y="1905001"/>
            <a:ext cx="937054" cy="93705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AD5672A-6A61-4C48-9E52-68E504D72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48865" y="1871190"/>
            <a:ext cx="839545" cy="1007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81011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The Clearinghouse First Final Rule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1EF5-21A8-5B30-FF85-9EA04C3B8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4" y="1706382"/>
            <a:ext cx="11277600" cy="493808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SzPct val="100000"/>
            </a:pPr>
            <a:r>
              <a:rPr lang="en-US" sz="2400" dirty="0"/>
              <a:t>Mandated by Congress (MAP-21, Section 32402)</a:t>
            </a:r>
          </a:p>
          <a:p>
            <a:pPr>
              <a:buClr>
                <a:srgbClr val="0070C0"/>
              </a:buClr>
              <a:buSzPct val="100000"/>
            </a:pPr>
            <a:r>
              <a:rPr lang="en-US" sz="2400" dirty="0"/>
              <a:t>Published December 5, 2016</a:t>
            </a:r>
          </a:p>
          <a:p>
            <a:pPr>
              <a:buClr>
                <a:srgbClr val="0070C0"/>
              </a:buClr>
              <a:buSzPct val="100000"/>
            </a:pPr>
            <a:r>
              <a:rPr lang="en-US" sz="2400" dirty="0"/>
              <a:t>Established requirements for the Clearinghouse</a:t>
            </a:r>
          </a:p>
          <a:p>
            <a:pPr>
              <a:buClr>
                <a:srgbClr val="0070C0"/>
              </a:buClr>
              <a:buSzPct val="100000"/>
            </a:pPr>
            <a:r>
              <a:rPr lang="en-US" sz="2400" dirty="0"/>
              <a:t>Implemented on January 6, 2020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41A9EC2-3F92-F971-CF43-E68AB14672C8}"/>
              </a:ext>
            </a:extLst>
          </p:cNvPr>
          <p:cNvSpPr txBox="1">
            <a:spLocks/>
          </p:cNvSpPr>
          <p:nvPr/>
        </p:nvSpPr>
        <p:spPr>
          <a:xfrm>
            <a:off x="429684" y="4834121"/>
            <a:ext cx="11290536" cy="1253714"/>
          </a:xfrm>
          <a:prstGeom prst="rect">
            <a:avLst/>
          </a:prstGeom>
          <a:solidFill>
            <a:srgbClr val="F2F2F2"/>
          </a:solidFill>
        </p:spPr>
        <p:txBody>
          <a:bodyPr lIns="1005840" tIns="246888" rIns="91440" bIns="45720" anchor="t"/>
          <a:lstStyle>
            <a:lvl1pPr marL="0" indent="0" algn="l" defTabSz="3429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Font typeface="Wingdings" pitchFamily="2" charset="2"/>
              <a:buNone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rtl="0" eaLnBrk="1" fontAlgn="base" hangingPunct="1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05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04875" indent="-17978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aseline="0">
                <a:solidFill>
                  <a:srgbClr val="777777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5F5F5F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Learn more and access the Clearinghouse first final rule at: </a:t>
            </a:r>
            <a:endParaRPr lang="en-US" sz="2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www.fmcsa.dot.gov/regulations/commercial-drivers-license-drug-and-alcohol-clearinghouse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B7EBA-250E-96BB-8E9B-E876C2550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3" y="1438099"/>
            <a:ext cx="3605213" cy="3616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114902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Resources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7ED813E-2520-426C-96F4-9F26E88D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236" y="1444484"/>
            <a:ext cx="7660755" cy="939121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>
                <a:solidFill>
                  <a:srgbClr val="001647"/>
                </a:solidFill>
                <a:latin typeface="Arial" panose="020B0604020202020204"/>
              </a:rPr>
              <a:t>Where can I learn more about the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>
                <a:solidFill>
                  <a:srgbClr val="001647"/>
                </a:solidFill>
                <a:latin typeface="Arial" panose="020B0604020202020204"/>
              </a:rPr>
              <a:t>Clearinghouse-II final rule?</a:t>
            </a:r>
          </a:p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9E968-80F5-4C04-9DD8-ADF819826B97}"/>
              </a:ext>
            </a:extLst>
          </p:cNvPr>
          <p:cNvSpPr/>
          <p:nvPr/>
        </p:nvSpPr>
        <p:spPr>
          <a:xfrm>
            <a:off x="2150112" y="4660455"/>
            <a:ext cx="1246584" cy="1246585"/>
          </a:xfrm>
          <a:prstGeom prst="ellipse">
            <a:avLst/>
          </a:prstGeom>
          <a:solidFill>
            <a:srgbClr val="0C7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Regular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950F86-4C20-44FF-B704-4C184B6E4998}"/>
              </a:ext>
            </a:extLst>
          </p:cNvPr>
          <p:cNvSpPr txBox="1"/>
          <p:nvPr/>
        </p:nvSpPr>
        <p:spPr>
          <a:xfrm>
            <a:off x="3454744" y="2492278"/>
            <a:ext cx="7032730" cy="25006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fontAlgn="base">
              <a:spcAft>
                <a:spcPts val="451"/>
              </a:spcAft>
              <a:buClr>
                <a:srgbClr val="0C72B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262626"/>
                </a:solidFill>
                <a:latin typeface="Arial"/>
                <a:cs typeface="Arial"/>
              </a:rPr>
              <a:t>Visit</a:t>
            </a:r>
            <a:r>
              <a:rPr lang="en-US" sz="2000">
                <a:solidFill>
                  <a:srgbClr val="262626"/>
                </a:solidFill>
                <a:latin typeface="Arial"/>
                <a:cs typeface="Arial"/>
              </a:rPr>
              <a:t> </a:t>
            </a:r>
          </a:p>
          <a:p>
            <a:pPr marL="800100" lvl="1" indent="-342900" fontAlgn="base">
              <a:spcAft>
                <a:spcPts val="451"/>
              </a:spcAft>
              <a:buClr>
                <a:srgbClr val="0C72B9"/>
              </a:buClr>
              <a:buSzPct val="120000"/>
              <a:buFont typeface="Arial" panose="020B0604020202020204" pitchFamily="34" charset="0"/>
              <a:buChar char="‒"/>
            </a:pPr>
            <a:r>
              <a:rPr lang="en-US" sz="2000">
                <a:solidFill>
                  <a:srgbClr val="262626"/>
                </a:solidFill>
                <a:latin typeface="Arial"/>
                <a:cs typeface="Arial"/>
              </a:rPr>
              <a:t>SDLA Resources: </a:t>
            </a:r>
            <a:r>
              <a:rPr lang="en-US" sz="2000">
                <a:latin typeface="Arial"/>
                <a:cs typeface="Arial"/>
                <a:hlinkClick r:id="rId4"/>
              </a:rPr>
              <a:t>https://clearinghouse.fmcsa.dot.gov/Resource/Page/SDLA-Resources</a:t>
            </a:r>
            <a:endParaRPr lang="en-US" sz="2000">
              <a:latin typeface="Arial"/>
              <a:cs typeface="Arial"/>
            </a:endParaRPr>
          </a:p>
          <a:p>
            <a:pPr marL="800100" lvl="1" indent="-342900" fontAlgn="base">
              <a:spcAft>
                <a:spcPts val="451"/>
              </a:spcAft>
              <a:buClr>
                <a:srgbClr val="0C72B9"/>
              </a:buClr>
              <a:buSzPct val="120000"/>
              <a:buFont typeface="Arial" panose="020B0604020202020204" pitchFamily="34" charset="0"/>
              <a:buChar char="‒"/>
            </a:pPr>
            <a:r>
              <a:rPr lang="en-US" sz="2000">
                <a:latin typeface="Arial"/>
                <a:cs typeface="Arial"/>
              </a:rPr>
              <a:t>Drug and Alcohol Clearinghouse:  </a:t>
            </a:r>
            <a:r>
              <a:rPr lang="en-US" sz="2000">
                <a:latin typeface="Arial"/>
                <a:cs typeface="Arial"/>
                <a:hlinkClick r:id="rId5"/>
              </a:rPr>
              <a:t>https://clearinghouse.fmcsa.dot.gov/</a:t>
            </a:r>
            <a:endParaRPr lang="en-US" sz="2000">
              <a:latin typeface="Arial"/>
              <a:cs typeface="Arial"/>
            </a:endParaRPr>
          </a:p>
          <a:p>
            <a:pPr marL="800100" lvl="1" indent="-342900" fontAlgn="base">
              <a:spcAft>
                <a:spcPts val="451"/>
              </a:spcAft>
              <a:buClr>
                <a:srgbClr val="0C72B9"/>
              </a:buClr>
              <a:buSzPct val="120000"/>
              <a:buFont typeface="Arial" panose="020B0604020202020204" pitchFamily="34" charset="0"/>
              <a:buChar char="‒"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7EC96-3A9B-491B-97BC-E32645817820}"/>
              </a:ext>
            </a:extLst>
          </p:cNvPr>
          <p:cNvSpPr txBox="1"/>
          <p:nvPr/>
        </p:nvSpPr>
        <p:spPr>
          <a:xfrm>
            <a:off x="3594853" y="4829324"/>
            <a:ext cx="6386196" cy="1513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fontAlgn="base">
              <a:spcAft>
                <a:spcPts val="451"/>
              </a:spcAft>
              <a:buClr>
                <a:srgbClr val="0C72B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262626"/>
                </a:solidFill>
                <a:latin typeface="Arial"/>
                <a:cs typeface="Arial"/>
              </a:rPr>
              <a:t>Contact</a:t>
            </a:r>
            <a:endParaRPr lang="en-US" sz="2000">
              <a:solidFill>
                <a:srgbClr val="262626"/>
              </a:solidFill>
              <a:latin typeface="Arial"/>
              <a:cs typeface="Arial"/>
            </a:endParaRPr>
          </a:p>
          <a:p>
            <a:pPr marL="800100" lvl="1" indent="-342900" fontAlgn="base">
              <a:spcAft>
                <a:spcPts val="451"/>
              </a:spcAft>
              <a:buClr>
                <a:srgbClr val="0C72B9"/>
              </a:buClr>
              <a:buSzPct val="120000"/>
              <a:buFont typeface="Arial" panose="020B0604020202020204" pitchFamily="34" charset="0"/>
              <a:buChar char="‒"/>
            </a:pPr>
            <a:r>
              <a:rPr lang="en-US" sz="2000">
                <a:solidFill>
                  <a:srgbClr val="262626"/>
                </a:solidFill>
                <a:latin typeface="Arial"/>
                <a:cs typeface="Arial"/>
              </a:rPr>
              <a:t>Clearinghouse Team: </a:t>
            </a:r>
            <a:r>
              <a:rPr lang="en-US" sz="2000">
                <a:latin typeface="Arial"/>
                <a:cs typeface="Arial"/>
                <a:hlinkClick r:id="rId6"/>
              </a:rPr>
              <a:t>SDLAclearinghouse@dot.gov</a:t>
            </a:r>
            <a:r>
              <a:rPr lang="en-US" sz="2000">
                <a:latin typeface="Arial"/>
                <a:cs typeface="Arial"/>
              </a:rPr>
              <a:t> </a:t>
            </a:r>
          </a:p>
          <a:p>
            <a:pPr marL="800100" lvl="1" indent="-342900" fontAlgn="base">
              <a:spcAft>
                <a:spcPts val="451"/>
              </a:spcAft>
              <a:buClr>
                <a:srgbClr val="0C72B9"/>
              </a:buClr>
              <a:buSzPct val="120000"/>
              <a:buFont typeface="Arial" panose="020B0604020202020204" pitchFamily="34" charset="0"/>
              <a:buChar char="‒"/>
            </a:pP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  <a:hlinkClick r:id="rId7"/>
              </a:rPr>
              <a:t>https://clearinghouse.fmcsa.dot.gov/Contact</a:t>
            </a:r>
            <a:r>
              <a:rPr lang="en-US" sz="2000">
                <a:latin typeface="Arial"/>
                <a:cs typeface="Arial"/>
              </a:rPr>
              <a:t>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34EA3E-66E3-4838-86B6-45DFD31D0295}"/>
              </a:ext>
            </a:extLst>
          </p:cNvPr>
          <p:cNvSpPr/>
          <p:nvPr/>
        </p:nvSpPr>
        <p:spPr>
          <a:xfrm>
            <a:off x="2155794" y="2432557"/>
            <a:ext cx="1246584" cy="1246585"/>
          </a:xfrm>
          <a:prstGeom prst="ellipse">
            <a:avLst/>
          </a:prstGeom>
          <a:solidFill>
            <a:srgbClr val="001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Regular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CCF54-D763-4A0B-BD7C-B1BF265BD1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36" y="2383605"/>
            <a:ext cx="1342015" cy="1344491"/>
          </a:xfrm>
          <a:prstGeom prst="rect">
            <a:avLst/>
          </a:prstGeom>
        </p:spPr>
      </p:pic>
      <p:pic>
        <p:nvPicPr>
          <p:cNvPr id="23" name="Graphic 22" descr="Email with solid fill">
            <a:extLst>
              <a:ext uri="{FF2B5EF4-FFF2-40B4-BE49-F238E27FC236}">
                <a16:creationId xmlns:a16="http://schemas.microsoft.com/office/drawing/2014/main" id="{FE8CFD69-6E12-4AD9-929C-C301F3166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33038" y="4829324"/>
            <a:ext cx="874797" cy="874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72266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4AC5E1-B3D9-42E1-B2A4-6291CDF14D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974" y="1785107"/>
            <a:ext cx="6798428" cy="4656856"/>
          </a:xfrm>
        </p:spPr>
        <p:txBody>
          <a:bodyPr>
            <a:normAutofit/>
          </a:bodyPr>
          <a:lstStyle/>
          <a:p>
            <a:r>
              <a:rPr lang="en-US" sz="2800" b="1"/>
              <a:t>For more information:</a:t>
            </a:r>
          </a:p>
          <a:p>
            <a:pPr lvl="1"/>
            <a:r>
              <a:rPr lang="en-US" sz="2400">
                <a:solidFill>
                  <a:schemeClr val="tx1"/>
                </a:solidFill>
              </a:rPr>
              <a:t>Visit the Clearinghouse Learning Center at:  </a:t>
            </a:r>
            <a:r>
              <a:rPr lang="en-US" sz="2400">
                <a:hlinkClick r:id="rId4"/>
              </a:rPr>
              <a:t>https://clearinghouse.fmcsa.dot.gov/Learn</a:t>
            </a:r>
            <a:r>
              <a:rPr lang="en-US" sz="2400"/>
              <a:t> </a:t>
            </a:r>
            <a:r>
              <a:rPr lang="en-US" sz="2400">
                <a:solidFill>
                  <a:schemeClr val="tx1"/>
                </a:solidFill>
              </a:rPr>
              <a:t>for resources and answers to common questions</a:t>
            </a:r>
          </a:p>
          <a:p>
            <a:r>
              <a:rPr lang="en-US" sz="2800" b="1"/>
              <a:t>Contact us: </a:t>
            </a:r>
          </a:p>
          <a:p>
            <a:pPr lvl="1"/>
            <a:r>
              <a:rPr lang="en-US" sz="2400">
                <a:solidFill>
                  <a:schemeClr val="tx1"/>
                </a:solidFill>
              </a:rPr>
              <a:t>Email</a:t>
            </a:r>
            <a:r>
              <a:rPr lang="en-US" sz="2400"/>
              <a:t> </a:t>
            </a:r>
            <a:r>
              <a:rPr lang="en-US" sz="2400">
                <a:hlinkClick r:id="rId5"/>
              </a:rPr>
              <a:t>clearinghouse@dot.gov</a:t>
            </a:r>
            <a:r>
              <a:rPr lang="en-US" sz="2400"/>
              <a:t> </a:t>
            </a:r>
          </a:p>
          <a:p>
            <a:pPr lvl="1"/>
            <a:r>
              <a:rPr lang="en-US" sz="2400">
                <a:solidFill>
                  <a:schemeClr val="tx1"/>
                </a:solidFill>
              </a:rPr>
              <a:t>Call 844-955-0207</a:t>
            </a:r>
          </a:p>
          <a:p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A01475F6-15BF-E945-87A6-683076D41687}" type="slidenum">
              <a:rPr lang="en-US" noProof="0" smtClean="0"/>
              <a:pPr lvl="0"/>
              <a:t>41</a:t>
            </a:fld>
            <a:endParaRPr lang="en-US" noProof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25152" y="3683209"/>
            <a:ext cx="7490989" cy="1682174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6504" indent="-248841" algn="l" rtl="0" eaLnBrk="1" fontAlgn="base" hangingPunct="1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─"/>
              <a:defRPr sz="2000" baseline="0">
                <a:solidFill>
                  <a:srgbClr val="777777"/>
                </a:solidFill>
                <a:latin typeface="+mn-lt"/>
              </a:defRPr>
            </a:lvl2pPr>
            <a:lvl3pPr marL="904875" indent="-17978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aseline="0">
                <a:solidFill>
                  <a:srgbClr val="777777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5F5F5F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9pPr>
          </a:lstStyle>
          <a:p>
            <a:pPr marL="347663" lvl="1" indent="0">
              <a:lnSpc>
                <a:spcPct val="200000"/>
              </a:lnSpc>
              <a:buSzPct val="140000"/>
              <a:buFont typeface="Arial" panose="020B0604020202020204" pitchFamily="34" charset="0"/>
              <a:buNone/>
            </a:pPr>
            <a:endParaRPr lang="en-US" sz="1400" kern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125152" y="5376592"/>
            <a:ext cx="3505831" cy="164345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6504" indent="-248841" algn="l" rtl="0" eaLnBrk="1" fontAlgn="base" hangingPunct="1"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─"/>
              <a:defRPr sz="2000" baseline="0">
                <a:solidFill>
                  <a:srgbClr val="777777"/>
                </a:solidFill>
                <a:latin typeface="+mn-lt"/>
              </a:defRPr>
            </a:lvl2pPr>
            <a:lvl3pPr marL="904875" indent="-17978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aseline="0">
                <a:solidFill>
                  <a:srgbClr val="777777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5F5F5F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5F5F5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ker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493001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E412C4A-3095-494E-9D0D-FDF360736D5D}"/>
              </a:ext>
            </a:extLst>
          </p:cNvPr>
          <p:cNvSpPr/>
          <p:nvPr/>
        </p:nvSpPr>
        <p:spPr>
          <a:xfrm>
            <a:off x="6586116" y="460058"/>
            <a:ext cx="3709475" cy="2280898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A9E1664-DD17-8646-893C-B2BC9902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FMCSA Update Proposed SMS Changes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EFE661-D55D-2F49-8D63-937A0D985663}"/>
              </a:ext>
            </a:extLst>
          </p:cNvPr>
          <p:cNvSpPr/>
          <p:nvPr/>
        </p:nvSpPr>
        <p:spPr>
          <a:xfrm>
            <a:off x="13802741" y="-334837"/>
            <a:ext cx="84899" cy="6696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Man seated inside truck cab driving with hands on steering wheel and woman in passenger seat.">
            <a:extLst>
              <a:ext uri="{FF2B5EF4-FFF2-40B4-BE49-F238E27FC236}">
                <a16:creationId xmlns:a16="http://schemas.microsoft.com/office/drawing/2014/main" id="{1B059E78-EEF2-E247-B9E7-C624105A9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18" y="1922241"/>
            <a:ext cx="3699305" cy="2281238"/>
          </a:xfrm>
          <a:prstGeom prst="rect">
            <a:avLst/>
          </a:prstGeom>
        </p:spPr>
      </p:pic>
      <p:pic>
        <p:nvPicPr>
          <p:cNvPr id="16" name="Picture 15" descr="Smiling woman and man seated inside motorcoach wearing seat belts, with other passengers in background.">
            <a:extLst>
              <a:ext uri="{FF2B5EF4-FFF2-40B4-BE49-F238E27FC236}">
                <a16:creationId xmlns:a16="http://schemas.microsoft.com/office/drawing/2014/main" id="{28A04409-0745-D34B-A69F-6B16D89FB4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102" y="4339960"/>
            <a:ext cx="4807193" cy="2057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A3BF7F-67ED-9544-AA56-C65A3CAD0DA3}"/>
              </a:ext>
            </a:extLst>
          </p:cNvPr>
          <p:cNvSpPr txBox="1"/>
          <p:nvPr/>
        </p:nvSpPr>
        <p:spPr>
          <a:xfrm>
            <a:off x="503521" y="1098344"/>
            <a:ext cx="2555768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24, 2024</a:t>
            </a:r>
          </a:p>
        </p:txBody>
      </p:sp>
      <p:pic>
        <p:nvPicPr>
          <p:cNvPr id="10" name="Picture 9" descr="Black semitruck tractor in foreground and orange and black motorcoach in background.">
            <a:extLst>
              <a:ext uri="{FF2B5EF4-FFF2-40B4-BE49-F238E27FC236}">
                <a16:creationId xmlns:a16="http://schemas.microsoft.com/office/drawing/2014/main" id="{7BB49CA4-E8D5-7741-BBB8-4BDCCE37AB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599" y="1922242"/>
            <a:ext cx="3709987" cy="2281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576ED-494B-34F7-6E69-2DBCB0D30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93" y="4455875"/>
            <a:ext cx="1354129" cy="132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DB1DD-AF10-1100-7EA9-1265423EC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009" y="4455875"/>
            <a:ext cx="1063101" cy="1875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C3065C-0B09-25A6-5B34-62677E757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2548" y="2923202"/>
            <a:ext cx="1784173" cy="9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4905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9335"/>
            <a:ext cx="11277600" cy="4938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Reorganized BASICs</a:t>
            </a:r>
          </a:p>
          <a:p>
            <a:r>
              <a:rPr lang="en-US" dirty="0"/>
              <a:t>Reorganized Roadside Violations</a:t>
            </a:r>
          </a:p>
          <a:p>
            <a:r>
              <a:rPr lang="en-US" dirty="0"/>
              <a:t>Simplified Severity Weights</a:t>
            </a:r>
          </a:p>
          <a:p>
            <a:r>
              <a:rPr lang="en-US" dirty="0"/>
              <a:t>Improved Intervention Thresholds</a:t>
            </a:r>
          </a:p>
          <a:p>
            <a:r>
              <a:rPr lang="en-US" dirty="0"/>
              <a:t>Proportionate Percentiles</a:t>
            </a:r>
          </a:p>
          <a:p>
            <a:r>
              <a:rPr lang="en-US" dirty="0"/>
              <a:t>Greater Focus on Recent Violations</a:t>
            </a:r>
          </a:p>
          <a:p>
            <a:r>
              <a:rPr lang="en-US" dirty="0"/>
              <a:t>Updated Utilization Factor</a:t>
            </a:r>
          </a:p>
          <a:p>
            <a:r>
              <a:rPr lang="en-US" dirty="0"/>
              <a:t>New Segmentation</a:t>
            </a:r>
          </a:p>
          <a:p>
            <a:r>
              <a:rPr lang="en-US" dirty="0"/>
              <a:t>Accounting for Non-Preventable Crashes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501ED-CC2C-6871-7C10-FC87DF78E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77" y="1389335"/>
            <a:ext cx="5087959" cy="382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EF15D2-3DC7-55C1-389C-DF22FF7D7645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0946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9251"/>
            <a:ext cx="11277600" cy="4938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Reorganized BASICs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term BASICs is being replaced by SAFETY CATEGORIES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Reorg the Unsafe Driving and Vehicle Maintenance Safety Categories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Unsafe Driving will include</a:t>
            </a:r>
          </a:p>
          <a:p>
            <a:pPr lvl="2"/>
            <a:r>
              <a:rPr lang="en-US" b="1" dirty="0"/>
              <a:t>Drug and Alcohol violations</a:t>
            </a:r>
          </a:p>
          <a:p>
            <a:pPr lvl="2"/>
            <a:r>
              <a:rPr lang="en-US" b="1" dirty="0"/>
              <a:t>ALL Operating after OOS violations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C7DF9-39C0-C697-C3AF-E35DB74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2" y="4706861"/>
            <a:ext cx="10090535" cy="2000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EF043A-31C6-5907-E0E1-1A7876A90C45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4325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2630"/>
            <a:ext cx="11277600" cy="4938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Reorganized BASICs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term BASICs is being replaced by SAFETY CATEGORIES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Reorg to the Unsafe Driving and Vehicle Maintenance Safety Categories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Vehicle Maintenance will include</a:t>
            </a:r>
          </a:p>
          <a:p>
            <a:pPr lvl="2"/>
            <a:r>
              <a:rPr lang="en-US" b="1" dirty="0"/>
              <a:t>Driver Observed</a:t>
            </a:r>
          </a:p>
          <a:p>
            <a:pPr lvl="2"/>
            <a:r>
              <a:rPr lang="en-US" b="1" dirty="0"/>
              <a:t>Vehicle Maintenance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76D37-5A12-AEEA-09A0-27B51C19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2" y="4706861"/>
            <a:ext cx="10090535" cy="2000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C99140-EC57-4ECB-5D8A-E59C2152E0AE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091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44" y="1693381"/>
            <a:ext cx="11277600" cy="4938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Reorganized Roadside Violations</a:t>
            </a:r>
          </a:p>
          <a:p>
            <a:endParaRPr lang="en-US" dirty="0"/>
          </a:p>
          <a:p>
            <a:pPr lvl="1"/>
            <a:r>
              <a:rPr lang="en-US" dirty="0"/>
              <a:t>From 959 roadside violations to </a:t>
            </a:r>
            <a:r>
              <a:rPr lang="en-US" b="1" dirty="0"/>
              <a:t>116</a:t>
            </a:r>
            <a:r>
              <a:rPr lang="en-US" dirty="0"/>
              <a:t> </a:t>
            </a:r>
            <a:r>
              <a:rPr lang="en-US" b="1" dirty="0"/>
              <a:t>VIOLATION GROUPS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All 959 can still be cited roadside, for prioritization purposes, similar violations would be grouped, all violations written will appear on the inspection report and be found in the system…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a MC was cited for 2 or more violations in a violation group during a roadside, then SMS would treat that set of violations as ONE when calculating the carrier’s safety </a:t>
            </a:r>
            <a:r>
              <a:rPr lang="en-US" b="1" dirty="0"/>
              <a:t>measure </a:t>
            </a:r>
            <a:r>
              <a:rPr lang="en-US" dirty="0"/>
              <a:t>in that Safety Category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Example – HOS violations on one inspection, 11, 14, 60/70 and no 30 minute break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6E6C9-7ECF-69D9-3FAF-0FCB941F0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07" y="1453797"/>
            <a:ext cx="3139320" cy="16845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151774-69A6-26C7-5CFC-30B2C1B923C4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535117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9335"/>
            <a:ext cx="11091333" cy="4938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Simplified Severity Weights</a:t>
            </a:r>
          </a:p>
          <a:p>
            <a:endParaRPr lang="en-US" dirty="0"/>
          </a:p>
          <a:p>
            <a:pPr lvl="1"/>
            <a:r>
              <a:rPr lang="en-US" dirty="0"/>
              <a:t>Moving from a scale of </a:t>
            </a:r>
            <a:r>
              <a:rPr lang="en-US" b="1" dirty="0"/>
              <a:t>1 – 10 based on the violation </a:t>
            </a:r>
            <a:r>
              <a:rPr lang="en-US" dirty="0"/>
              <a:t>to:</a:t>
            </a:r>
          </a:p>
          <a:p>
            <a:pPr lvl="1"/>
            <a:r>
              <a:rPr lang="en-US" dirty="0"/>
              <a:t>A scale of </a:t>
            </a:r>
            <a:r>
              <a:rPr lang="en-US" b="1" dirty="0"/>
              <a:t>1 or 2 </a:t>
            </a:r>
            <a:r>
              <a:rPr lang="en-US" dirty="0"/>
              <a:t>based on the violation group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2 points earned – </a:t>
            </a:r>
          </a:p>
          <a:p>
            <a:pPr lvl="2"/>
            <a:r>
              <a:rPr lang="en-US" dirty="0"/>
              <a:t>One or more violations in a violation group if:</a:t>
            </a:r>
          </a:p>
          <a:p>
            <a:pPr lvl="2"/>
            <a:r>
              <a:rPr lang="en-US" dirty="0"/>
              <a:t>Violations are OOS (except Unsafe Driving)</a:t>
            </a:r>
          </a:p>
          <a:p>
            <a:pPr lvl="2"/>
            <a:r>
              <a:rPr lang="en-US" dirty="0"/>
              <a:t>Driver Disqualification violations apply to Unsafe Driving Safety Category 383.51</a:t>
            </a:r>
          </a:p>
          <a:p>
            <a:pPr lvl="1"/>
            <a:r>
              <a:rPr lang="en-US" b="1" dirty="0"/>
              <a:t>1 point – </a:t>
            </a:r>
            <a:r>
              <a:rPr lang="en-US" dirty="0"/>
              <a:t>if none of the violations in a set are OOS or Driver DQ…1 point assigned</a:t>
            </a:r>
            <a:endParaRPr lang="en-US" b="1" dirty="0"/>
          </a:p>
          <a:p>
            <a:pPr lvl="2"/>
            <a:endParaRPr lang="en-US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31DE5-1EC7-2830-5DB0-C061F1B8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50" y="1852180"/>
            <a:ext cx="2741083" cy="2249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D4ED79-26AC-2140-A0CF-E7D532236308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719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1024"/>
            <a:ext cx="11091333" cy="57565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Proportionate Percentiles</a:t>
            </a:r>
          </a:p>
          <a:p>
            <a:endParaRPr lang="en-US" dirty="0"/>
          </a:p>
          <a:p>
            <a:pPr lvl="1"/>
            <a:r>
              <a:rPr lang="en-US" dirty="0"/>
              <a:t>Using the EXACT number of inspections and crashes rather than number within the safety event group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Customizes percentile to exact number of carrier events</a:t>
            </a:r>
          </a:p>
          <a:p>
            <a:pPr lvl="1"/>
            <a:r>
              <a:rPr lang="en-US" dirty="0"/>
              <a:t>Gradual increases or decreases month to month</a:t>
            </a:r>
          </a:p>
          <a:p>
            <a:pPr lvl="1"/>
            <a:r>
              <a:rPr lang="en-US" dirty="0"/>
              <a:t>Carrier’s changes in measure will have a greater influence on percentile changes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Allows FMCSA to compare similar carriers to similar carriers</a:t>
            </a:r>
          </a:p>
          <a:p>
            <a:pPr lvl="1"/>
            <a:r>
              <a:rPr lang="en-US" dirty="0"/>
              <a:t>Better trend analysis for carriers month to month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000970-E43C-E289-6293-4399C01D517B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306852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1024"/>
            <a:ext cx="11091333" cy="57565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Greater Focus on Recent Violations</a:t>
            </a:r>
          </a:p>
          <a:p>
            <a:endParaRPr lang="en-US" dirty="0"/>
          </a:p>
          <a:p>
            <a:pPr lvl="1"/>
            <a:r>
              <a:rPr lang="en-US" dirty="0"/>
              <a:t>Only prioritizes assignments if the carrier has data within the last 12 months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Applies to the following Safety categories</a:t>
            </a:r>
          </a:p>
          <a:p>
            <a:pPr lvl="2"/>
            <a:r>
              <a:rPr lang="en-US" dirty="0"/>
              <a:t>HOS</a:t>
            </a:r>
          </a:p>
          <a:p>
            <a:pPr lvl="2"/>
            <a:r>
              <a:rPr lang="en-US" dirty="0"/>
              <a:t>Vehicle Maintenance</a:t>
            </a:r>
          </a:p>
          <a:p>
            <a:pPr lvl="2"/>
            <a:r>
              <a:rPr lang="en-US" dirty="0"/>
              <a:t>VM Driver Observed</a:t>
            </a:r>
          </a:p>
          <a:p>
            <a:pPr lvl="2"/>
            <a:r>
              <a:rPr lang="en-US" dirty="0"/>
              <a:t>HM</a:t>
            </a:r>
          </a:p>
          <a:p>
            <a:pPr lvl="2"/>
            <a:r>
              <a:rPr lang="en-US" dirty="0"/>
              <a:t>Driver Fitness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9195E-D856-83FE-C1CE-E31568F11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376" y="3583340"/>
            <a:ext cx="5783572" cy="2483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FAC4B4-10E0-9A3E-CAF0-D2413741B4A0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2;p16">
            <a:extLst>
              <a:ext uri="{FF2B5EF4-FFF2-40B4-BE49-F238E27FC236}">
                <a16:creationId xmlns:a16="http://schemas.microsoft.com/office/drawing/2014/main" id="{F6213D48-1A8A-CC5F-12CF-F74EA4501739}"/>
              </a:ext>
            </a:extLst>
          </p:cNvPr>
          <p:cNvSpPr/>
          <p:nvPr/>
        </p:nvSpPr>
        <p:spPr>
          <a:xfrm>
            <a:off x="3054129" y="4392705"/>
            <a:ext cx="3118872" cy="894425"/>
          </a:xfrm>
          <a:custGeom>
            <a:avLst/>
            <a:gdLst/>
            <a:ahLst/>
            <a:cxnLst/>
            <a:rect l="l" t="t" r="r" b="b"/>
            <a:pathLst>
              <a:path w="3679" h="3653" extrusionOk="0">
                <a:moveTo>
                  <a:pt x="0" y="0"/>
                </a:moveTo>
                <a:lnTo>
                  <a:pt x="3678" y="0"/>
                </a:lnTo>
                <a:lnTo>
                  <a:pt x="3678" y="3652"/>
                </a:lnTo>
                <a:lnTo>
                  <a:pt x="0" y="365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2;p16">
            <a:extLst>
              <a:ext uri="{FF2B5EF4-FFF2-40B4-BE49-F238E27FC236}">
                <a16:creationId xmlns:a16="http://schemas.microsoft.com/office/drawing/2014/main" id="{2F421EE5-893E-5102-054D-5F302A6F521C}"/>
              </a:ext>
            </a:extLst>
          </p:cNvPr>
          <p:cNvSpPr/>
          <p:nvPr/>
        </p:nvSpPr>
        <p:spPr>
          <a:xfrm>
            <a:off x="737917" y="5437546"/>
            <a:ext cx="2189461" cy="894425"/>
          </a:xfrm>
          <a:custGeom>
            <a:avLst/>
            <a:gdLst/>
            <a:ahLst/>
            <a:cxnLst/>
            <a:rect l="l" t="t" r="r" b="b"/>
            <a:pathLst>
              <a:path w="3679" h="3653" extrusionOk="0">
                <a:moveTo>
                  <a:pt x="0" y="0"/>
                </a:moveTo>
                <a:lnTo>
                  <a:pt x="3678" y="0"/>
                </a:lnTo>
                <a:lnTo>
                  <a:pt x="3678" y="3652"/>
                </a:lnTo>
                <a:lnTo>
                  <a:pt x="0" y="365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04323C9F-F5F0-354B-0106-32BDDAC11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52" y="5628221"/>
            <a:ext cx="403698" cy="40369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FMCSA CDL Drug and Alcohol Clearinghouse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687" y="1658808"/>
            <a:ext cx="5482841" cy="241984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en-US" sz="2000" dirty="0"/>
              <a:t>The Drug and Alcohol Clearinghouse prevents impaired operation of CMVs by giving employers access to </a:t>
            </a:r>
            <a:r>
              <a:rPr lang="en-US" sz="2000" b="1" dirty="0">
                <a:solidFill>
                  <a:srgbClr val="0070BD"/>
                </a:solidFill>
              </a:rPr>
              <a:t>real-time information </a:t>
            </a:r>
            <a:r>
              <a:rPr lang="en-US" sz="2000" dirty="0"/>
              <a:t>about which CDL drivers have </a:t>
            </a:r>
            <a:r>
              <a:rPr lang="en-US" sz="2000" b="1" dirty="0">
                <a:solidFill>
                  <a:srgbClr val="0070BD"/>
                </a:solidFill>
              </a:rPr>
              <a:t>drug and alcohol program violations,</a:t>
            </a:r>
            <a:r>
              <a:rPr lang="en-US" sz="2000" dirty="0"/>
              <a:t> enabling employers to determine which drivers to </a:t>
            </a:r>
            <a:r>
              <a:rPr lang="en-US" sz="2000" b="1" dirty="0">
                <a:solidFill>
                  <a:srgbClr val="0070BD"/>
                </a:solidFill>
              </a:rPr>
              <a:t>remove from safety-sensitive functions.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5" name="Google Shape;62;p16">
            <a:extLst>
              <a:ext uri="{FF2B5EF4-FFF2-40B4-BE49-F238E27FC236}">
                <a16:creationId xmlns:a16="http://schemas.microsoft.com/office/drawing/2014/main" id="{91BFA457-8E45-BCE7-71EE-571EE59C3886}"/>
              </a:ext>
            </a:extLst>
          </p:cNvPr>
          <p:cNvSpPr/>
          <p:nvPr/>
        </p:nvSpPr>
        <p:spPr>
          <a:xfrm>
            <a:off x="737917" y="4392705"/>
            <a:ext cx="2189461" cy="894425"/>
          </a:xfrm>
          <a:custGeom>
            <a:avLst/>
            <a:gdLst/>
            <a:ahLst/>
            <a:cxnLst/>
            <a:rect l="l" t="t" r="r" b="b"/>
            <a:pathLst>
              <a:path w="3679" h="3653" extrusionOk="0">
                <a:moveTo>
                  <a:pt x="0" y="0"/>
                </a:moveTo>
                <a:lnTo>
                  <a:pt x="3678" y="0"/>
                </a:lnTo>
                <a:lnTo>
                  <a:pt x="3678" y="3652"/>
                </a:lnTo>
                <a:lnTo>
                  <a:pt x="0" y="365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4592ECB-9286-61C1-D4B3-8532FE6C7C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52" y="4583380"/>
            <a:ext cx="403698" cy="4036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9C33F78-7079-FFAC-8B08-6FBBA7C9A085}"/>
              </a:ext>
            </a:extLst>
          </p:cNvPr>
          <p:cNvSpPr txBox="1"/>
          <p:nvPr/>
        </p:nvSpPr>
        <p:spPr>
          <a:xfrm>
            <a:off x="865198" y="4535248"/>
            <a:ext cx="1934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00"/>
              <a:t>Verified positive drug test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0C4E18-A781-CDBC-7596-BA21B7AB24FA}"/>
              </a:ext>
            </a:extLst>
          </p:cNvPr>
          <p:cNvSpPr txBox="1"/>
          <p:nvPr/>
        </p:nvSpPr>
        <p:spPr>
          <a:xfrm>
            <a:off x="3269145" y="4554440"/>
            <a:ext cx="2643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00" dirty="0"/>
              <a:t>Alcohol test 0.04 or greater BAC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5AAF7E7-1C97-4B7F-B758-0326ABC4D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744" y="1524713"/>
            <a:ext cx="4674339" cy="480725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6" name="Google Shape;62;p16">
            <a:extLst>
              <a:ext uri="{FF2B5EF4-FFF2-40B4-BE49-F238E27FC236}">
                <a16:creationId xmlns:a16="http://schemas.microsoft.com/office/drawing/2014/main" id="{1CA5684A-DDAF-D107-B7A4-B227230202A4}"/>
              </a:ext>
            </a:extLst>
          </p:cNvPr>
          <p:cNvSpPr/>
          <p:nvPr/>
        </p:nvSpPr>
        <p:spPr>
          <a:xfrm>
            <a:off x="3054129" y="5437546"/>
            <a:ext cx="3118872" cy="894425"/>
          </a:xfrm>
          <a:custGeom>
            <a:avLst/>
            <a:gdLst/>
            <a:ahLst/>
            <a:cxnLst/>
            <a:rect l="l" t="t" r="r" b="b"/>
            <a:pathLst>
              <a:path w="3679" h="3653" extrusionOk="0">
                <a:moveTo>
                  <a:pt x="0" y="0"/>
                </a:moveTo>
                <a:lnTo>
                  <a:pt x="3678" y="0"/>
                </a:lnTo>
                <a:lnTo>
                  <a:pt x="3678" y="3652"/>
                </a:lnTo>
                <a:lnTo>
                  <a:pt x="0" y="365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DC550023-E582-5EF0-2F3D-0B64FEC1D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4164" y="5628221"/>
            <a:ext cx="403698" cy="40369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55FA300-0EF4-7450-C7A9-9C22C9FC4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4164" y="4583380"/>
            <a:ext cx="403698" cy="40369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B813549-C6B6-B752-FB12-3459F3B08E51}"/>
              </a:ext>
            </a:extLst>
          </p:cNvPr>
          <p:cNvSpPr txBox="1"/>
          <p:nvPr/>
        </p:nvSpPr>
        <p:spPr>
          <a:xfrm>
            <a:off x="851780" y="5710141"/>
            <a:ext cx="1934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00"/>
              <a:t>Refusal to test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A392D42-5F65-195C-B217-CEC4F31226FC}"/>
              </a:ext>
            </a:extLst>
          </p:cNvPr>
          <p:cNvSpPr txBox="1"/>
          <p:nvPr/>
        </p:nvSpPr>
        <p:spPr>
          <a:xfrm>
            <a:off x="3157641" y="5602420"/>
            <a:ext cx="311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00"/>
              <a:t>Actual knowledge of a drug and alcohol program violation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411107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332719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1024"/>
            <a:ext cx="11091333" cy="57565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Updated Utilization Factor</a:t>
            </a:r>
          </a:p>
          <a:p>
            <a:endParaRPr lang="en-US" dirty="0"/>
          </a:p>
          <a:p>
            <a:pPr lvl="1"/>
            <a:r>
              <a:rPr lang="en-US" dirty="0"/>
              <a:t>Utilization factor moving from 200,000 VMT to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250,000 VMT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More accurate measures focuses agency resources on carriers most in need of intervention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7B0FE-2A32-C37D-A3A9-435A3B9F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014" y="4223568"/>
            <a:ext cx="4197703" cy="23239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7C8E34-5220-3712-A5BC-C3F19BA6B6CD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796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1623"/>
            <a:ext cx="11091333" cy="45147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New Segmentation</a:t>
            </a:r>
          </a:p>
          <a:p>
            <a:endParaRPr lang="en-US" dirty="0"/>
          </a:p>
          <a:p>
            <a:pPr lvl="1"/>
            <a:r>
              <a:rPr lang="en-US" dirty="0"/>
              <a:t>Current SMS only segments Unsafe and Crash BASICs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Proposed changes in segments - the above and: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HM – Cargo Tank and non-CT carriers</a:t>
            </a:r>
          </a:p>
          <a:p>
            <a:pPr lvl="2"/>
            <a:r>
              <a:rPr lang="en-US" dirty="0"/>
              <a:t>Driver Fitness</a:t>
            </a:r>
          </a:p>
          <a:p>
            <a:pPr lvl="3"/>
            <a:r>
              <a:rPr lang="en-US" dirty="0"/>
              <a:t>Straight Truck</a:t>
            </a:r>
          </a:p>
          <a:p>
            <a:pPr lvl="3"/>
            <a:r>
              <a:rPr lang="en-US" dirty="0"/>
              <a:t>Combination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900F4-E306-0F13-6B5D-58E02B91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08" y="3922305"/>
            <a:ext cx="2747886" cy="145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B2ADC-D259-F3EA-202C-F7FCBE5C0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993" y="4843230"/>
            <a:ext cx="2423055" cy="1814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82A936-6EC7-28B5-8A05-6327CA768EFF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680A-6EC6-6749-9085-1FA001D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306852"/>
            <a:ext cx="11277600" cy="916609"/>
          </a:xfrm>
        </p:spPr>
        <p:txBody>
          <a:bodyPr/>
          <a:lstStyle/>
          <a:p>
            <a:r>
              <a:rPr lang="en-US" dirty="0"/>
              <a:t>What is NEW in this proposed SMS change?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AF49F6-6BC7-F149-BAA6-F57872A9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1623"/>
            <a:ext cx="11091333" cy="4514754"/>
          </a:xfrm>
        </p:spPr>
        <p:txBody>
          <a:bodyPr>
            <a:normAutofit/>
          </a:bodyPr>
          <a:lstStyle/>
          <a:p>
            <a:r>
              <a:rPr lang="en-US" b="1" dirty="0"/>
              <a:t>Non-preventable Crashes</a:t>
            </a:r>
          </a:p>
          <a:p>
            <a:endParaRPr lang="en-US" dirty="0"/>
          </a:p>
          <a:p>
            <a:pPr lvl="1"/>
            <a:r>
              <a:rPr lang="en-US" dirty="0"/>
              <a:t>Proposed SMS changes will continue to exclude from measurement the determined non-preventable crashes and will add those to the Pre-employment Screening Program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SMS and prioritization is an evolving process – as we listen and learn we can adapt and adjust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Data to information, information to Action, Action to saving lives!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E942A-7FA8-C95E-2BE1-812E6D4B0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40" y="4819826"/>
            <a:ext cx="4551861" cy="1761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C0D23A-F5B6-B58A-60D2-0041F4A04A7A}"/>
              </a:ext>
            </a:extLst>
          </p:cNvPr>
          <p:cNvSpPr/>
          <p:nvPr/>
        </p:nvSpPr>
        <p:spPr bwMode="auto">
          <a:xfrm>
            <a:off x="399011" y="83127"/>
            <a:ext cx="2302625" cy="4474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A5793-2732-0B5A-0DE3-00C92CA1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FCFA-40A2-A9E2-B306-B46CB6A5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https://csa.fmcsa.dot.gov/prioritizationpreview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68A42-EE1D-1F84-31F3-EF5D75B5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" y="2504219"/>
            <a:ext cx="11277600" cy="916609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476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Who is required to use the Clearinghouse?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BF1A809-A5ED-8633-A955-04FB2FC5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86" y="1658807"/>
            <a:ext cx="11405127" cy="4328888"/>
          </a:xfrm>
        </p:spPr>
        <p:txBody>
          <a:bodyPr/>
          <a:lstStyle/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Drivers who hold commercial driver’s licenses (CDLs) or commercial learner’s  </a:t>
            </a:r>
          </a:p>
          <a:p>
            <a:pPr marL="0" indent="0">
              <a:spcBef>
                <a:spcPts val="0"/>
              </a:spcBef>
              <a:buSzPct val="200000"/>
              <a:buNone/>
            </a:pPr>
            <a:r>
              <a:rPr lang="en-US" dirty="0">
                <a:solidFill>
                  <a:srgbClr val="262626"/>
                </a:solidFill>
              </a:rPr>
              <a:t>       permits (CLPs)</a:t>
            </a:r>
          </a:p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Employers of CDL drivers who operate commercial motor vehicles (CMVs)</a:t>
            </a:r>
          </a:p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Consortia/Third-Party Administrations (C/TPAs)</a:t>
            </a:r>
          </a:p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Medical Review Officers (MROs)</a:t>
            </a:r>
          </a:p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Substance Abuse Professionals (SAPs)</a:t>
            </a:r>
          </a:p>
          <a:p>
            <a:pPr>
              <a:lnSpc>
                <a:spcPct val="150000"/>
              </a:lnSpc>
              <a:buSzPct val="200000"/>
              <a:buBlip>
                <a:blip r:embed="rId4"/>
              </a:buBlip>
            </a:pPr>
            <a:r>
              <a:rPr lang="en-US" dirty="0">
                <a:solidFill>
                  <a:srgbClr val="262626"/>
                </a:solidFill>
              </a:rPr>
              <a:t>State Drivers Licensing Agencies (SDLAs)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3DCEB-EC8B-74F8-9A0E-ABF5C9E50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3685920"/>
            <a:ext cx="2374901" cy="2448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93882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02AC6-81DD-3911-EEF8-F5DB3C43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70" y="2301765"/>
            <a:ext cx="5788813" cy="683713"/>
          </a:xfrm>
        </p:spPr>
        <p:txBody>
          <a:bodyPr/>
          <a:lstStyle/>
          <a:p>
            <a:r>
              <a:rPr lang="en-US" dirty="0"/>
              <a:t>User Roles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92C9E-ECEF-6DFF-52B7-90CF093B2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dirty="0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9229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Employer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E4700-A56E-1EB2-218B-6A24313B0B4A}"/>
              </a:ext>
            </a:extLst>
          </p:cNvPr>
          <p:cNvSpPr/>
          <p:nvPr/>
        </p:nvSpPr>
        <p:spPr bwMode="auto">
          <a:xfrm>
            <a:off x="655029" y="1434812"/>
            <a:ext cx="10655220" cy="5079721"/>
          </a:xfrm>
          <a:prstGeom prst="rect">
            <a:avLst/>
          </a:prstGeom>
          <a:solidFill>
            <a:srgbClr val="B3C3D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A19546-09D4-7771-D8A6-3B216AFA34B9}"/>
              </a:ext>
            </a:extLst>
          </p:cNvPr>
          <p:cNvGrpSpPr/>
          <p:nvPr/>
        </p:nvGrpSpPr>
        <p:grpSpPr>
          <a:xfrm>
            <a:off x="1093152" y="1653859"/>
            <a:ext cx="1847088" cy="1847088"/>
            <a:chOff x="586854" y="1965278"/>
            <a:chExt cx="1978925" cy="2019868"/>
          </a:xfrm>
        </p:grpSpPr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679230A-D4F0-35C5-DC3A-3B45C813EE51}"/>
                </a:ext>
              </a:extLst>
            </p:cNvPr>
            <p:cNvSpPr/>
            <p:nvPr/>
          </p:nvSpPr>
          <p:spPr bwMode="auto">
            <a:xfrm>
              <a:off x="586854" y="1965278"/>
              <a:ext cx="1978925" cy="201986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D7EEEA-D460-AE8A-BC8A-2D810C77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26" y="2163530"/>
              <a:ext cx="1627635" cy="165201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9AEFDE-7213-B3DA-47A9-90D568E26D0B}"/>
              </a:ext>
            </a:extLst>
          </p:cNvPr>
          <p:cNvGrpSpPr/>
          <p:nvPr/>
        </p:nvGrpSpPr>
        <p:grpSpPr>
          <a:xfrm>
            <a:off x="2929836" y="2337432"/>
            <a:ext cx="732022" cy="442664"/>
            <a:chOff x="2315924" y="1268350"/>
            <a:chExt cx="732022" cy="663223"/>
          </a:xfrm>
          <a:solidFill>
            <a:srgbClr val="F1B01F"/>
          </a:solidFill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475800A9-8A6F-4B9B-D261-9DBCEFCF7D3E}"/>
                </a:ext>
              </a:extLst>
            </p:cNvPr>
            <p:cNvSpPr/>
            <p:nvPr/>
          </p:nvSpPr>
          <p:spPr>
            <a:xfrm rot="10799079" flipH="1">
              <a:off x="2315924" y="1268350"/>
              <a:ext cx="732022" cy="66322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ight Arrow 4">
              <a:extLst>
                <a:ext uri="{FF2B5EF4-FFF2-40B4-BE49-F238E27FC236}">
                  <a16:creationId xmlns:a16="http://schemas.microsoft.com/office/drawing/2014/main" id="{D0FE3F48-E259-418B-C7F9-02A1C9EA26ED}"/>
                </a:ext>
              </a:extLst>
            </p:cNvPr>
            <p:cNvSpPr txBox="1"/>
            <p:nvPr/>
          </p:nvSpPr>
          <p:spPr>
            <a:xfrm rot="21599079">
              <a:off x="2315924" y="1401022"/>
              <a:ext cx="533055" cy="3979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EC6E8C-7EBC-71AE-53FE-61E5A48656E0}"/>
              </a:ext>
            </a:extLst>
          </p:cNvPr>
          <p:cNvSpPr/>
          <p:nvPr/>
        </p:nvSpPr>
        <p:spPr>
          <a:xfrm>
            <a:off x="3923174" y="1799507"/>
            <a:ext cx="1473611" cy="1473611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826887-6C0B-E1E4-0484-47CB0CD156D1}"/>
              </a:ext>
            </a:extLst>
          </p:cNvPr>
          <p:cNvGrpSpPr/>
          <p:nvPr/>
        </p:nvGrpSpPr>
        <p:grpSpPr>
          <a:xfrm>
            <a:off x="5501687" y="2086220"/>
            <a:ext cx="871027" cy="945088"/>
            <a:chOff x="5224120" y="1069394"/>
            <a:chExt cx="871027" cy="945088"/>
          </a:xfrm>
        </p:grpSpPr>
        <p:sp>
          <p:nvSpPr>
            <p:cNvPr id="17" name="Plus 9">
              <a:extLst>
                <a:ext uri="{FF2B5EF4-FFF2-40B4-BE49-F238E27FC236}">
                  <a16:creationId xmlns:a16="http://schemas.microsoft.com/office/drawing/2014/main" id="{D29FA10A-2BFE-E1B7-1086-2C4ECE658BF6}"/>
                </a:ext>
              </a:extLst>
            </p:cNvPr>
            <p:cNvSpPr/>
            <p:nvPr/>
          </p:nvSpPr>
          <p:spPr>
            <a:xfrm rot="21599857">
              <a:off x="5224120" y="1069394"/>
              <a:ext cx="871027" cy="945088"/>
            </a:xfrm>
            <a:prstGeom prst="mathPlus">
              <a:avLst/>
            </a:prstGeom>
            <a:solidFill>
              <a:srgbClr val="F1B01F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lus 4">
              <a:extLst>
                <a:ext uri="{FF2B5EF4-FFF2-40B4-BE49-F238E27FC236}">
                  <a16:creationId xmlns:a16="http://schemas.microsoft.com/office/drawing/2014/main" id="{BE00A998-0714-7B90-2AB8-134E6290BA8A}"/>
                </a:ext>
              </a:extLst>
            </p:cNvPr>
            <p:cNvSpPr txBox="1"/>
            <p:nvPr/>
          </p:nvSpPr>
          <p:spPr>
            <a:xfrm rot="21599857">
              <a:off x="5224120" y="1258417"/>
              <a:ext cx="609719" cy="56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BA0F271-1933-1E77-0D73-80350327D9FE}"/>
              </a:ext>
            </a:extLst>
          </p:cNvPr>
          <p:cNvSpPr/>
          <p:nvPr/>
        </p:nvSpPr>
        <p:spPr>
          <a:xfrm>
            <a:off x="6477616" y="1799507"/>
            <a:ext cx="1537748" cy="148052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8D00CD-3DCB-617C-B002-D4B7C0C7528E}"/>
              </a:ext>
            </a:extLst>
          </p:cNvPr>
          <p:cNvGrpSpPr/>
          <p:nvPr/>
        </p:nvGrpSpPr>
        <p:grpSpPr>
          <a:xfrm>
            <a:off x="8141370" y="2086220"/>
            <a:ext cx="871027" cy="945088"/>
            <a:chOff x="5224120" y="1069394"/>
            <a:chExt cx="871027" cy="945088"/>
          </a:xfrm>
        </p:grpSpPr>
        <p:sp>
          <p:nvSpPr>
            <p:cNvPr id="21" name="Plus 9">
              <a:extLst>
                <a:ext uri="{FF2B5EF4-FFF2-40B4-BE49-F238E27FC236}">
                  <a16:creationId xmlns:a16="http://schemas.microsoft.com/office/drawing/2014/main" id="{E32F7D15-608B-C8DB-1DB7-41A4378CE737}"/>
                </a:ext>
              </a:extLst>
            </p:cNvPr>
            <p:cNvSpPr/>
            <p:nvPr/>
          </p:nvSpPr>
          <p:spPr>
            <a:xfrm rot="21599857">
              <a:off x="5224120" y="1069394"/>
              <a:ext cx="871027" cy="945088"/>
            </a:xfrm>
            <a:prstGeom prst="mathPlus">
              <a:avLst/>
            </a:prstGeom>
            <a:solidFill>
              <a:srgbClr val="F1B01F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lus 4">
              <a:extLst>
                <a:ext uri="{FF2B5EF4-FFF2-40B4-BE49-F238E27FC236}">
                  <a16:creationId xmlns:a16="http://schemas.microsoft.com/office/drawing/2014/main" id="{5384FA9D-77CC-B0A8-29A8-008DEDDB3F9B}"/>
                </a:ext>
              </a:extLst>
            </p:cNvPr>
            <p:cNvSpPr txBox="1"/>
            <p:nvPr/>
          </p:nvSpPr>
          <p:spPr>
            <a:xfrm rot="21599857">
              <a:off x="5224120" y="1258417"/>
              <a:ext cx="609719" cy="56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C91A02-00DB-805D-7B4C-82ED010FE2DB}"/>
              </a:ext>
            </a:extLst>
          </p:cNvPr>
          <p:cNvGrpSpPr/>
          <p:nvPr/>
        </p:nvGrpSpPr>
        <p:grpSpPr>
          <a:xfrm>
            <a:off x="8904856" y="1603553"/>
            <a:ext cx="1847088" cy="1847088"/>
            <a:chOff x="9583003" y="1940257"/>
            <a:chExt cx="1978925" cy="2019868"/>
          </a:xfrm>
        </p:grpSpPr>
        <p:sp>
          <p:nvSpPr>
            <p:cNvPr id="24" name="Rounded Rectangle 27">
              <a:extLst>
                <a:ext uri="{FF2B5EF4-FFF2-40B4-BE49-F238E27FC236}">
                  <a16:creationId xmlns:a16="http://schemas.microsoft.com/office/drawing/2014/main" id="{71C4B8B2-DE7E-1675-EC7A-E7E7AC09E621}"/>
                </a:ext>
              </a:extLst>
            </p:cNvPr>
            <p:cNvSpPr/>
            <p:nvPr/>
          </p:nvSpPr>
          <p:spPr bwMode="auto">
            <a:xfrm>
              <a:off x="9583003" y="1940257"/>
              <a:ext cx="1978925" cy="201986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E73837-B71E-01C5-EA92-A9C971D2A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8647" y="2181881"/>
              <a:ext cx="1627635" cy="165201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65C94A-9459-6E41-4A25-33354B4C1809}"/>
              </a:ext>
            </a:extLst>
          </p:cNvPr>
          <p:cNvGrpSpPr/>
          <p:nvPr/>
        </p:nvGrpSpPr>
        <p:grpSpPr>
          <a:xfrm>
            <a:off x="997200" y="3674630"/>
            <a:ext cx="2128082" cy="2387387"/>
            <a:chOff x="926798" y="3670525"/>
            <a:chExt cx="2128082" cy="238738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2FEAA2E-8C1E-B4AD-67CC-DCF926862849}"/>
                </a:ext>
              </a:extLst>
            </p:cNvPr>
            <p:cNvSpPr/>
            <p:nvPr/>
          </p:nvSpPr>
          <p:spPr>
            <a:xfrm>
              <a:off x="926798" y="3670525"/>
              <a:ext cx="2128082" cy="23873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3D9786-1DFC-983F-0789-B1B573D53FE6}"/>
                </a:ext>
              </a:extLst>
            </p:cNvPr>
            <p:cNvSpPr txBox="1"/>
            <p:nvPr/>
          </p:nvSpPr>
          <p:spPr>
            <a:xfrm>
              <a:off x="1099638" y="3857791"/>
              <a:ext cx="18317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 to your FMCSA Portal account (optional)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692164-3CD9-F866-291A-2132633784A0}"/>
              </a:ext>
            </a:extLst>
          </p:cNvPr>
          <p:cNvGrpSpPr/>
          <p:nvPr/>
        </p:nvGrpSpPr>
        <p:grpSpPr>
          <a:xfrm>
            <a:off x="3610570" y="3675091"/>
            <a:ext cx="2099323" cy="2407154"/>
            <a:chOff x="3252038" y="3650758"/>
            <a:chExt cx="2099323" cy="240715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838B45F-3CAE-8EEA-6EA5-36969559AAEE}"/>
                </a:ext>
              </a:extLst>
            </p:cNvPr>
            <p:cNvSpPr/>
            <p:nvPr/>
          </p:nvSpPr>
          <p:spPr>
            <a:xfrm>
              <a:off x="3252038" y="3650758"/>
              <a:ext cx="2099323" cy="2407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54D07C-DDFB-80EF-F2C7-86458925608C}"/>
                </a:ext>
              </a:extLst>
            </p:cNvPr>
            <p:cNvSpPr txBox="1"/>
            <p:nvPr/>
          </p:nvSpPr>
          <p:spPr>
            <a:xfrm>
              <a:off x="3360043" y="3814532"/>
              <a:ext cx="1887286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 CDL driver drug and alcohol program violations</a:t>
              </a:r>
              <a:endParaRPr lang="en-US" sz="1600" b="0" i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64592" indent="-164592">
                <a:buFont typeface="Arial" panose="020B0604020202020204" pitchFamily="34" charset="0"/>
                <a:buChar char="•"/>
              </a:pPr>
              <a:r>
                <a:rPr lang="en-US" sz="1600" b="0" i="0" dirty="0">
                  <a:solidFill>
                    <a:srgbClr val="262626"/>
                  </a:solidFill>
                  <a:latin typeface="Arial"/>
                  <a:cs typeface="Arial"/>
                </a:rPr>
                <a:t>Positive </a:t>
              </a:r>
              <a:r>
                <a:rPr lang="en-US" sz="1600" dirty="0">
                  <a:solidFill>
                    <a:srgbClr val="262626"/>
                  </a:solidFill>
                  <a:latin typeface="Arial"/>
                  <a:cs typeface="Arial"/>
                </a:rPr>
                <a:t>alcohol tests</a:t>
              </a:r>
              <a:r>
                <a:rPr lang="en-US" sz="1600" b="0" i="0" dirty="0">
                  <a:solidFill>
                    <a:srgbClr val="262626"/>
                  </a:solidFill>
                  <a:latin typeface="Arial"/>
                  <a:cs typeface="Arial"/>
                </a:rPr>
                <a:t>, test refusals, actual knowledge</a:t>
              </a:r>
            </a:p>
          </p:txBody>
        </p:sp>
      </p:grp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E42D00A5-E788-1B65-64A6-741C432FDBF9}"/>
              </a:ext>
            </a:extLst>
          </p:cNvPr>
          <p:cNvSpPr txBox="1"/>
          <p:nvPr/>
        </p:nvSpPr>
        <p:spPr>
          <a:xfrm>
            <a:off x="1232458" y="3254476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Register</a:t>
            </a: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100FE39C-1C1E-6B7F-6690-C65F5FAFBB5E}"/>
              </a:ext>
            </a:extLst>
          </p:cNvPr>
          <p:cNvSpPr txBox="1"/>
          <p:nvPr/>
        </p:nvSpPr>
        <p:spPr>
          <a:xfrm>
            <a:off x="3877750" y="3245752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rgbClr val="262626"/>
                </a:solidFill>
                <a:latin typeface="Arial" panose="020B0604020202020204"/>
              </a:rPr>
              <a:t>Record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89FEC2-9F84-0026-B8C9-0E34CE68FF22}"/>
              </a:ext>
            </a:extLst>
          </p:cNvPr>
          <p:cNvGrpSpPr/>
          <p:nvPr/>
        </p:nvGrpSpPr>
        <p:grpSpPr>
          <a:xfrm>
            <a:off x="6199154" y="3674942"/>
            <a:ext cx="2099323" cy="2417747"/>
            <a:chOff x="5613216" y="3640165"/>
            <a:chExt cx="2099323" cy="241774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9711030-5181-5EA7-69B9-51FB3B08EBCE}"/>
                </a:ext>
              </a:extLst>
            </p:cNvPr>
            <p:cNvSpPr/>
            <p:nvPr/>
          </p:nvSpPr>
          <p:spPr>
            <a:xfrm>
              <a:off x="5613216" y="3640165"/>
              <a:ext cx="2099323" cy="24177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FFD25E-55F9-ECE2-0D17-463EB235D6CD}"/>
                </a:ext>
              </a:extLst>
            </p:cNvPr>
            <p:cNvSpPr txBox="1"/>
            <p:nvPr/>
          </p:nvSpPr>
          <p:spPr>
            <a:xfrm>
              <a:off x="5740522" y="3834108"/>
              <a:ext cx="18639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if driver </a:t>
              </a:r>
              <a:b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prohibited from operating a CMV</a:t>
              </a:r>
            </a:p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Pre-employment and annual</a:t>
              </a:r>
            </a:p>
          </p:txBody>
        </p:sp>
      </p:grp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2091AD70-9A09-DFF2-9EE4-4AA6B994643E}"/>
              </a:ext>
            </a:extLst>
          </p:cNvPr>
          <p:cNvSpPr txBox="1"/>
          <p:nvPr/>
        </p:nvSpPr>
        <p:spPr>
          <a:xfrm>
            <a:off x="6476193" y="3245751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rgbClr val="262626"/>
                </a:solidFill>
                <a:latin typeface="Arial" panose="020B0604020202020204"/>
              </a:rPr>
              <a:t>Query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58CB3A-F748-21C9-8378-E1EBBD365945}"/>
              </a:ext>
            </a:extLst>
          </p:cNvPr>
          <p:cNvGrpSpPr/>
          <p:nvPr/>
        </p:nvGrpSpPr>
        <p:grpSpPr>
          <a:xfrm>
            <a:off x="8783765" y="3722236"/>
            <a:ext cx="2099323" cy="2370453"/>
            <a:chOff x="8543638" y="3581492"/>
            <a:chExt cx="2099323" cy="237045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7E4A1D8-F7B4-4A23-428C-E97A08674662}"/>
                </a:ext>
              </a:extLst>
            </p:cNvPr>
            <p:cNvSpPr/>
            <p:nvPr/>
          </p:nvSpPr>
          <p:spPr>
            <a:xfrm>
              <a:off x="8543638" y="3581492"/>
              <a:ext cx="2099323" cy="23704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5DED1D-2806-574F-8960-4D3E9B648BCD}"/>
                </a:ext>
              </a:extLst>
            </p:cNvPr>
            <p:cNvSpPr txBox="1"/>
            <p:nvPr/>
          </p:nvSpPr>
          <p:spPr>
            <a:xfrm>
              <a:off x="8664729" y="3706872"/>
              <a:ext cx="191552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Designate a C/TPA (optional)</a:t>
              </a:r>
            </a:p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C/TPA may conduct queries, report violations and RTD information on your behalf</a:t>
              </a:r>
            </a:p>
          </p:txBody>
        </p:sp>
      </p:grp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8B4C93D6-8496-9B33-45A0-C86E525FBCCC}"/>
              </a:ext>
            </a:extLst>
          </p:cNvPr>
          <p:cNvSpPr txBox="1"/>
          <p:nvPr/>
        </p:nvSpPr>
        <p:spPr>
          <a:xfrm>
            <a:off x="9046170" y="3289766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rgbClr val="262626"/>
                </a:solidFill>
                <a:latin typeface="Arial" panose="020B0604020202020204"/>
              </a:rPr>
              <a:t>Designate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10301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Driver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1475F6-15BF-E945-87A6-683076D416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7D84D-CB42-6229-13CC-79AD799339B5}"/>
              </a:ext>
            </a:extLst>
          </p:cNvPr>
          <p:cNvSpPr/>
          <p:nvPr/>
        </p:nvSpPr>
        <p:spPr bwMode="auto">
          <a:xfrm>
            <a:off x="768390" y="1578640"/>
            <a:ext cx="10655220" cy="4483860"/>
          </a:xfrm>
          <a:prstGeom prst="rect">
            <a:avLst/>
          </a:prstGeom>
          <a:solidFill>
            <a:srgbClr val="B3C3D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75A6F1-EC7F-1F09-3D2A-507ED024C5B9}"/>
              </a:ext>
            </a:extLst>
          </p:cNvPr>
          <p:cNvGrpSpPr/>
          <p:nvPr/>
        </p:nvGrpSpPr>
        <p:grpSpPr>
          <a:xfrm>
            <a:off x="1788495" y="1578640"/>
            <a:ext cx="1847088" cy="1978665"/>
            <a:chOff x="1786760" y="1624362"/>
            <a:chExt cx="1847088" cy="19786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677651-C5FD-730B-8C13-54B7BC727566}"/>
                </a:ext>
              </a:extLst>
            </p:cNvPr>
            <p:cNvGrpSpPr/>
            <p:nvPr/>
          </p:nvGrpSpPr>
          <p:grpSpPr>
            <a:xfrm>
              <a:off x="1786760" y="1624362"/>
              <a:ext cx="1847088" cy="1847088"/>
              <a:chOff x="586854" y="1965278"/>
              <a:chExt cx="1978925" cy="2019868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B768AD56-62D7-64E3-3196-F4790AC41BF2}"/>
                  </a:ext>
                </a:extLst>
              </p:cNvPr>
              <p:cNvSpPr/>
              <p:nvPr/>
            </p:nvSpPr>
            <p:spPr bwMode="auto">
              <a:xfrm>
                <a:off x="586854" y="1965278"/>
                <a:ext cx="1978925" cy="2019868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61366BD-4383-9FA0-AC94-D3AB548C7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126" y="2163530"/>
                <a:ext cx="1627635" cy="165201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B216E0F6-A5F9-47A6-84E5-4B1DE121BE67}"/>
                </a:ext>
              </a:extLst>
            </p:cNvPr>
            <p:cNvSpPr txBox="1"/>
            <p:nvPr/>
          </p:nvSpPr>
          <p:spPr>
            <a:xfrm>
              <a:off x="1928692" y="3222268"/>
              <a:ext cx="1564461" cy="380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Register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206B3D-30AA-C0AF-39CD-9305C57C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65" y="6108222"/>
            <a:ext cx="11277600" cy="5668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42545" algn="ctr">
              <a:buNone/>
            </a:pPr>
            <a:r>
              <a:rPr lang="en-US" sz="1600" b="1" dirty="0">
                <a:latin typeface="Arial"/>
                <a:cs typeface="Arial"/>
              </a:rPr>
              <a:t>Failure to provide consent to a request for a full query will result in the driver being prohibited from performing safety-sensitive functions (including operating a CMV) </a:t>
            </a:r>
            <a:r>
              <a:rPr lang="en-US" sz="1600" b="1" i="1" dirty="0">
                <a:latin typeface="Arial"/>
                <a:cs typeface="Arial"/>
              </a:rPr>
              <a:t>for that employer</a:t>
            </a:r>
            <a:r>
              <a:rPr lang="en-US" sz="1600" b="1" dirty="0">
                <a:latin typeface="Arial"/>
                <a:cs typeface="Arial"/>
              </a:rPr>
              <a:t>, in accordance with § </a:t>
            </a:r>
            <a:r>
              <a:rPr lang="en-US" sz="1600" b="1" dirty="0">
                <a:latin typeface="Arial"/>
                <a:cs typeface="Arial"/>
                <a:hlinkClick r:id="rId5"/>
              </a:rPr>
              <a:t>382.703(c)</a:t>
            </a:r>
            <a:r>
              <a:rPr lang="en-US" sz="1600" b="1" dirty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45ECE3-0633-96F0-BB33-F7AAA9D91AAA}"/>
              </a:ext>
            </a:extLst>
          </p:cNvPr>
          <p:cNvGrpSpPr/>
          <p:nvPr/>
        </p:nvGrpSpPr>
        <p:grpSpPr>
          <a:xfrm>
            <a:off x="3911745" y="2254979"/>
            <a:ext cx="991494" cy="494409"/>
            <a:chOff x="2315924" y="1268350"/>
            <a:chExt cx="732022" cy="663223"/>
          </a:xfrm>
          <a:solidFill>
            <a:srgbClr val="F1B01F"/>
          </a:solidFill>
        </p:grpSpPr>
        <p:sp>
          <p:nvSpPr>
            <p:cNvPr id="16" name="Right Arrow 12">
              <a:extLst>
                <a:ext uri="{FF2B5EF4-FFF2-40B4-BE49-F238E27FC236}">
                  <a16:creationId xmlns:a16="http://schemas.microsoft.com/office/drawing/2014/main" id="{B17A3CEC-CB4A-1C3D-C291-EB75272CB2D7}"/>
                </a:ext>
              </a:extLst>
            </p:cNvPr>
            <p:cNvSpPr/>
            <p:nvPr/>
          </p:nvSpPr>
          <p:spPr>
            <a:xfrm rot="10799079" flipH="1">
              <a:off x="2315924" y="1268350"/>
              <a:ext cx="732022" cy="66322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4">
              <a:extLst>
                <a:ext uri="{FF2B5EF4-FFF2-40B4-BE49-F238E27FC236}">
                  <a16:creationId xmlns:a16="http://schemas.microsoft.com/office/drawing/2014/main" id="{9DFE5E34-E7DF-BDBB-DECC-349E098AB90D}"/>
                </a:ext>
              </a:extLst>
            </p:cNvPr>
            <p:cNvSpPr txBox="1"/>
            <p:nvPr/>
          </p:nvSpPr>
          <p:spPr>
            <a:xfrm rot="21599079">
              <a:off x="2315924" y="1401022"/>
              <a:ext cx="533055" cy="3979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DA9202-F0F6-8C88-F42B-53F6B6D0796D}"/>
              </a:ext>
            </a:extLst>
          </p:cNvPr>
          <p:cNvSpPr/>
          <p:nvPr/>
        </p:nvSpPr>
        <p:spPr>
          <a:xfrm>
            <a:off x="5225601" y="1759933"/>
            <a:ext cx="1519201" cy="1519201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030320-E7B5-C4FF-D327-5FFA34A8F23B}"/>
              </a:ext>
            </a:extLst>
          </p:cNvPr>
          <p:cNvGrpSpPr/>
          <p:nvPr/>
        </p:nvGrpSpPr>
        <p:grpSpPr>
          <a:xfrm>
            <a:off x="7124879" y="2097491"/>
            <a:ext cx="871027" cy="945088"/>
            <a:chOff x="5224120" y="1069394"/>
            <a:chExt cx="871027" cy="945088"/>
          </a:xfrm>
        </p:grpSpPr>
        <p:sp>
          <p:nvSpPr>
            <p:cNvPr id="20" name="Plus 9">
              <a:extLst>
                <a:ext uri="{FF2B5EF4-FFF2-40B4-BE49-F238E27FC236}">
                  <a16:creationId xmlns:a16="http://schemas.microsoft.com/office/drawing/2014/main" id="{C6D1652C-F4B9-A30F-F86A-B4ECB4303AC0}"/>
                </a:ext>
              </a:extLst>
            </p:cNvPr>
            <p:cNvSpPr/>
            <p:nvPr/>
          </p:nvSpPr>
          <p:spPr>
            <a:xfrm rot="21599857">
              <a:off x="5224120" y="1069394"/>
              <a:ext cx="871027" cy="945088"/>
            </a:xfrm>
            <a:prstGeom prst="mathPlus">
              <a:avLst/>
            </a:prstGeom>
            <a:solidFill>
              <a:srgbClr val="F1B01F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lus 4">
              <a:extLst>
                <a:ext uri="{FF2B5EF4-FFF2-40B4-BE49-F238E27FC236}">
                  <a16:creationId xmlns:a16="http://schemas.microsoft.com/office/drawing/2014/main" id="{0641D5DC-7376-6306-D10C-4937F2932914}"/>
                </a:ext>
              </a:extLst>
            </p:cNvPr>
            <p:cNvSpPr txBox="1"/>
            <p:nvPr/>
          </p:nvSpPr>
          <p:spPr>
            <a:xfrm rot="21599857">
              <a:off x="5224120" y="1258417"/>
              <a:ext cx="609719" cy="567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CFD801-A309-950A-CC49-271DC392EDEB}"/>
              </a:ext>
            </a:extLst>
          </p:cNvPr>
          <p:cNvGrpSpPr/>
          <p:nvPr/>
        </p:nvGrpSpPr>
        <p:grpSpPr>
          <a:xfrm>
            <a:off x="8455915" y="1507080"/>
            <a:ext cx="1847088" cy="2050225"/>
            <a:chOff x="8670275" y="1545005"/>
            <a:chExt cx="1847088" cy="20502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B176A1-53A1-9851-044F-B22D0136F1DD}"/>
                </a:ext>
              </a:extLst>
            </p:cNvPr>
            <p:cNvGrpSpPr/>
            <p:nvPr/>
          </p:nvGrpSpPr>
          <p:grpSpPr>
            <a:xfrm>
              <a:off x="8670275" y="1545005"/>
              <a:ext cx="1847088" cy="1847088"/>
              <a:chOff x="9583003" y="1940257"/>
              <a:chExt cx="1978925" cy="2019868"/>
            </a:xfrm>
          </p:grpSpPr>
          <p:sp>
            <p:nvSpPr>
              <p:cNvPr id="25" name="Rounded Rectangle 27">
                <a:extLst>
                  <a:ext uri="{FF2B5EF4-FFF2-40B4-BE49-F238E27FC236}">
                    <a16:creationId xmlns:a16="http://schemas.microsoft.com/office/drawing/2014/main" id="{0CFCD456-3143-9AAD-C07C-076955654709}"/>
                  </a:ext>
                </a:extLst>
              </p:cNvPr>
              <p:cNvSpPr/>
              <p:nvPr/>
            </p:nvSpPr>
            <p:spPr bwMode="auto">
              <a:xfrm>
                <a:off x="9583003" y="1940257"/>
                <a:ext cx="1978925" cy="2019868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542F38A-3D55-1494-6D54-8273980A3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8647" y="2181881"/>
                <a:ext cx="1627635" cy="165201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" name="Rounded Rectangle 4">
              <a:extLst>
                <a:ext uri="{FF2B5EF4-FFF2-40B4-BE49-F238E27FC236}">
                  <a16:creationId xmlns:a16="http://schemas.microsoft.com/office/drawing/2014/main" id="{0158AF85-ACA7-0B52-10A0-50DEB82E74A6}"/>
                </a:ext>
              </a:extLst>
            </p:cNvPr>
            <p:cNvSpPr txBox="1"/>
            <p:nvPr/>
          </p:nvSpPr>
          <p:spPr>
            <a:xfrm>
              <a:off x="8844206" y="3214471"/>
              <a:ext cx="1564461" cy="380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900" b="1" dirty="0">
                  <a:solidFill>
                    <a:srgbClr val="262626"/>
                  </a:solidFill>
                  <a:latin typeface="Arial" panose="020B0604020202020204"/>
                </a:rPr>
                <a:t>Designate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304FDA8F-2AE8-25AE-ABC8-C09B6B8AAE5D}"/>
              </a:ext>
            </a:extLst>
          </p:cNvPr>
          <p:cNvSpPr txBox="1"/>
          <p:nvPr/>
        </p:nvSpPr>
        <p:spPr>
          <a:xfrm>
            <a:off x="5188787" y="3176546"/>
            <a:ext cx="1564461" cy="3807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t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rgbClr val="262626"/>
                </a:solidFill>
                <a:latin typeface="Arial" panose="020B0604020202020204"/>
              </a:rPr>
              <a:t>Consent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05705C-D5EF-5E0F-30FB-B1E241FFC3EB}"/>
              </a:ext>
            </a:extLst>
          </p:cNvPr>
          <p:cNvGrpSpPr/>
          <p:nvPr/>
        </p:nvGrpSpPr>
        <p:grpSpPr>
          <a:xfrm>
            <a:off x="1487744" y="3665087"/>
            <a:ext cx="2449829" cy="2099556"/>
            <a:chOff x="1071897" y="3701108"/>
            <a:chExt cx="2449829" cy="256391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C25AB2-FB70-1CBB-A699-61F4759EED7F}"/>
                </a:ext>
              </a:extLst>
            </p:cNvPr>
            <p:cNvSpPr/>
            <p:nvPr/>
          </p:nvSpPr>
          <p:spPr>
            <a:xfrm>
              <a:off x="1071897" y="3701108"/>
              <a:ext cx="2449829" cy="25639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1ED6FC-68DF-1480-25A7-8EE1B76B08A9}"/>
                </a:ext>
              </a:extLst>
            </p:cNvPr>
            <p:cNvSpPr txBox="1"/>
            <p:nvPr/>
          </p:nvSpPr>
          <p:spPr>
            <a:xfrm>
              <a:off x="1180297" y="3825477"/>
              <a:ext cx="2235200" cy="208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sure to verify your CDL</a:t>
              </a:r>
            </a:p>
            <a:p>
              <a:pPr marL="164592" lvl="0" indent="-164592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Needed to view Violation History, respond to query consent requests, and designate a SAP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D123FB-276C-E233-30F0-A489D8C4BADF}"/>
              </a:ext>
            </a:extLst>
          </p:cNvPr>
          <p:cNvSpPr/>
          <p:nvPr/>
        </p:nvSpPr>
        <p:spPr>
          <a:xfrm>
            <a:off x="4361299" y="3655386"/>
            <a:ext cx="3518713" cy="2109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AE6A66-0D57-0396-7E9E-8F32D2118B8A}"/>
              </a:ext>
            </a:extLst>
          </p:cNvPr>
          <p:cNvSpPr txBox="1"/>
          <p:nvPr/>
        </p:nvSpPr>
        <p:spPr>
          <a:xfrm>
            <a:off x="4555262" y="3778088"/>
            <a:ext cx="30591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4592" lvl="0" indent="-164592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to consent requests for full queries from current and potential employers</a:t>
            </a:r>
          </a:p>
          <a:p>
            <a:pPr marL="164592" lvl="0" indent="-164592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All pre-employment queries are full queries</a:t>
            </a:r>
          </a:p>
          <a:p>
            <a:pPr marL="164592" lvl="0" indent="-164592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includes positive tests, test refusals, and actual knowledge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F7907E5-AE6E-B7AF-C57A-298ECDA09D85}"/>
              </a:ext>
            </a:extLst>
          </p:cNvPr>
          <p:cNvGrpSpPr/>
          <p:nvPr/>
        </p:nvGrpSpPr>
        <p:grpSpPr>
          <a:xfrm>
            <a:off x="8154545" y="3673112"/>
            <a:ext cx="2449829" cy="2091531"/>
            <a:chOff x="8453285" y="3701108"/>
            <a:chExt cx="2449829" cy="20915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CDB2149-A2AE-3B50-B667-2D8259866CCB}"/>
                </a:ext>
              </a:extLst>
            </p:cNvPr>
            <p:cNvSpPr/>
            <p:nvPr/>
          </p:nvSpPr>
          <p:spPr>
            <a:xfrm>
              <a:off x="8453285" y="3701108"/>
              <a:ext cx="2449829" cy="20915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7503B9-CB2C-4DD9-2B07-5BEA123FAE23}"/>
                </a:ext>
              </a:extLst>
            </p:cNvPr>
            <p:cNvSpPr txBox="1"/>
            <p:nvPr/>
          </p:nvSpPr>
          <p:spPr>
            <a:xfrm>
              <a:off x="8624290" y="3792437"/>
              <a:ext cx="20042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4592" lvl="0" indent="-164592" algn="l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Designate a SAP, if needed, to record RTD information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6970116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MCRI Template 03-14-0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C3D3"/>
      </a:accent1>
      <a:accent2>
        <a:srgbClr val="1071B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F78C0"/>
      </a:hlink>
      <a:folHlink>
        <a:srgbClr val="005D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RI Template 03-14-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MCRI Template 03-14-0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C3D3"/>
      </a:accent1>
      <a:accent2>
        <a:srgbClr val="1071B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F78C0"/>
      </a:hlink>
      <a:folHlink>
        <a:srgbClr val="005D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RI Template 03-14-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MCRI Template 03-14-0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C3D3"/>
      </a:accent1>
      <a:accent2>
        <a:srgbClr val="1071B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F78C0"/>
      </a:hlink>
      <a:folHlink>
        <a:srgbClr val="005D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66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RI Template 03-14-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RI Template 03-14-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RI Template 03-14-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47D927560F17498DD3A3FB7893CA54" ma:contentTypeVersion="15" ma:contentTypeDescription="Create a new document." ma:contentTypeScope="" ma:versionID="bd613e19c02db41b958cbc47b8e96355">
  <xsd:schema xmlns:xsd="http://www.w3.org/2001/XMLSchema" xmlns:xs="http://www.w3.org/2001/XMLSchema" xmlns:p="http://schemas.microsoft.com/office/2006/metadata/properties" xmlns:ns2="fb938522-337a-4aff-aaca-9aa7f61f1a2e" xmlns:ns3="58f509ee-0e07-4739-86e5-4c23e80f2294" targetNamespace="http://schemas.microsoft.com/office/2006/metadata/properties" ma:root="true" ma:fieldsID="d5de39e7833bfd8f7d7e14e6bdfd7902" ns2:_="" ns3:_="">
    <xsd:import namespace="fb938522-337a-4aff-aaca-9aa7f61f1a2e"/>
    <xsd:import namespace="58f509ee-0e07-4739-86e5-4c23e80f22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38522-337a-4aff-aaca-9aa7f61f1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aa446fb-c4e7-47d1-9e02-aae3431be3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509ee-0e07-4739-86e5-4c23e80f22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ff641a7-791b-4bc0-a1bb-74a48bba16fd}" ma:internalName="TaxCatchAll" ma:showField="CatchAllData" ma:web="58f509ee-0e07-4739-86e5-4c23e80f22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f509ee-0e07-4739-86e5-4c23e80f2294" xsi:nil="true"/>
    <lcf76f155ced4ddcb4097134ff3c332f xmlns="fb938522-337a-4aff-aaca-9aa7f61f1a2e">
      <Terms xmlns="http://schemas.microsoft.com/office/infopath/2007/PartnerControls"/>
    </lcf76f155ced4ddcb4097134ff3c332f>
    <SharedWithUsers xmlns="58f509ee-0e07-4739-86e5-4c23e80f2294">
      <UserInfo>
        <DisplayName>Eakes, Charles (FMCSA)</DisplayName>
        <AccountId>253</AccountId>
        <AccountType/>
      </UserInfo>
      <UserInfo>
        <DisplayName>Price, Bryan (FMCSA)</DisplayName>
        <AccountId>43</AccountId>
        <AccountType/>
      </UserInfo>
      <UserInfo>
        <DisplayName>Johnson, Stacy (FMCSA)</DisplayName>
        <AccountId>256</AccountId>
        <AccountType/>
      </UserInfo>
      <UserInfo>
        <DisplayName>Zak, Walter (Volpe)</DisplayName>
        <AccountId>241</AccountId>
        <AccountType/>
      </UserInfo>
      <UserInfo>
        <DisplayName>Luu, Kathryn (Volpe)</DisplayName>
        <AccountId>900</AccountId>
        <AccountType/>
      </UserInfo>
      <UserInfo>
        <DisplayName>Roche, Hayley (Volpe)</DisplayName>
        <AccountId>304</AccountId>
        <AccountType/>
      </UserInfo>
      <UserInfo>
        <DisplayName>Hacker, Elizabeth (Volpe)</DisplayName>
        <AccountId>289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E9131B7-06F2-4125-8607-4732703220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6CAAF8-A2DD-49A2-A951-7F184B2C0B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38522-337a-4aff-aaca-9aa7f61f1a2e"/>
    <ds:schemaRef ds:uri="58f509ee-0e07-4739-86e5-4c23e80f22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2D95BC-B93F-4542-AEE0-52315CEE0038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b938522-337a-4aff-aaca-9aa7f61f1a2e"/>
    <ds:schemaRef ds:uri="http://schemas.microsoft.com/office/2006/documentManagement/types"/>
    <ds:schemaRef ds:uri="58f509ee-0e07-4739-86e5-4c23e80f229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3047</Words>
  <Application>Microsoft Office PowerPoint</Application>
  <PresentationFormat>Widescreen</PresentationFormat>
  <Paragraphs>531</Paragraphs>
  <Slides>55</Slides>
  <Notes>51</Notes>
  <HiddenSlides>10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Open Sans</vt:lpstr>
      <vt:lpstr>Open Sans Regular</vt:lpstr>
      <vt:lpstr>Source Sans Pro</vt:lpstr>
      <vt:lpstr>Times New Roman</vt:lpstr>
      <vt:lpstr>Wingdings</vt:lpstr>
      <vt:lpstr>3_MCRI Template 03-14-07</vt:lpstr>
      <vt:lpstr>4_MCRI Template 03-14-07</vt:lpstr>
      <vt:lpstr>9_MCRI Template 03-14-07</vt:lpstr>
      <vt:lpstr>PowerPoint Presentation</vt:lpstr>
      <vt:lpstr>PowerPoint Presentation</vt:lpstr>
      <vt:lpstr>Overview of the Clearinghouse</vt:lpstr>
      <vt:lpstr>PowerPoint Presentation</vt:lpstr>
      <vt:lpstr>PowerPoint Presentation</vt:lpstr>
      <vt:lpstr>PowerPoint Presentation</vt:lpstr>
      <vt:lpstr>User Roles</vt:lpstr>
      <vt:lpstr>PowerPoint Presentation</vt:lpstr>
      <vt:lpstr>PowerPoint Presentation</vt:lpstr>
      <vt:lpstr>PowerPoint Presentation</vt:lpstr>
      <vt:lpstr>Queries and Consent Requests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Violation Reporting</vt:lpstr>
      <vt:lpstr>PowerPoint Presentation</vt:lpstr>
      <vt:lpstr>PowerPoint Presentation</vt:lpstr>
      <vt:lpstr>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Clearinghouse and FMCSA Operations</vt:lpstr>
      <vt:lpstr>PowerPoint Presentation</vt:lpstr>
      <vt:lpstr>PowerPoint Presentation</vt:lpstr>
      <vt:lpstr>PowerPoint Presentation</vt:lpstr>
      <vt:lpstr>FAQs</vt:lpstr>
      <vt:lpstr>PowerPoint Presentation</vt:lpstr>
      <vt:lpstr>PowerPoint Presentation</vt:lpstr>
      <vt:lpstr>PowerPoint Presentation</vt:lpstr>
      <vt:lpstr>Clearinghouse II Rule Implementation</vt:lpstr>
      <vt:lpstr>PowerPoint Presentation</vt:lpstr>
      <vt:lpstr>Number of Currently Prohibited Drivers In Each State</vt:lpstr>
      <vt:lpstr>PowerPoint Presentation</vt:lpstr>
      <vt:lpstr>PowerPoint Presentation</vt:lpstr>
      <vt:lpstr>PowerPoint Presentation</vt:lpstr>
      <vt:lpstr>FMCSA Update Proposed SMS Changes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What is NEW in this proposed SMS change?</vt:lpstr>
      <vt:lpstr>PowerPoint Presentation</vt:lpstr>
      <vt:lpstr>https://csa.fmcsa.dot.gov/prioritizationpreview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FMCSA</dc:title>
  <dc:creator>Marshall, Gian (FMCSA)</dc:creator>
  <cp:lastModifiedBy>Piwowarski, Steve (FMCSA)</cp:lastModifiedBy>
  <cp:revision>57</cp:revision>
  <cp:lastPrinted>2019-02-19T19:38:55Z</cp:lastPrinted>
  <dcterms:created xsi:type="dcterms:W3CDTF">2018-03-02T12:54:57Z</dcterms:created>
  <dcterms:modified xsi:type="dcterms:W3CDTF">2024-09-10T15:25:20Z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0x0101003447D927560F17498DD3A3FB7893CA54</vt:lpwstr>
  </property>
  <property fmtid="{D5CDD505-2E9C-101B-9397-08002B2CF9AE}" pid="3" name="MediaServiceImageTags">
    <vt:lpwstr/>
  </property>
</Properties>
</file>